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75" r:id="rId2"/>
    <p:sldId id="276" r:id="rId3"/>
    <p:sldId id="277" r:id="rId4"/>
    <p:sldId id="278" r:id="rId5"/>
    <p:sldId id="279" r:id="rId6"/>
    <p:sldId id="280" r:id="rId7"/>
    <p:sldId id="281" r:id="rId8"/>
    <p:sldId id="282" r:id="rId9"/>
    <p:sldId id="283" r:id="rId10"/>
    <p:sldId id="284" r:id="rId11"/>
  </p:sldIdLst>
  <p:sldSz cx="24384000" cy="13716000"/>
  <p:notesSz cx="6858000" cy="91440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
      <p:font typeface="Times" panose="0202060305040502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FBy94GqdRIsJJsxPK16DtjFqW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3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6098ef9c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6098ef9cf1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STEAM+H es un enfoque educativo internacional el cual  propone un abordaje interdisciplinario en los que los aprendizajes se conectan con la vida diaria de los estudiantes, vinculando el pensamiento crítico, la resolución de problemas, la comunicación, creatividad y cooperación como capacidades inmersas en cada propuesta de aprendizaje de las niñas y niños. Conecta la realidad natural con la manera de aprender.</a:t>
            </a:r>
            <a:endParaRPr sz="18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098ef9cf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6098ef9cf1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Metodología de indagación guiada, bajo el ciclo de indagación.  Repasemos nuestro ciclo de indagación. Explicar. </a:t>
            </a:r>
            <a:endParaRPr sz="18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5"/>
        <p:cNvGrpSpPr/>
        <p:nvPr/>
      </p:nvGrpSpPr>
      <p:grpSpPr>
        <a:xfrm>
          <a:off x="0" y="0"/>
          <a:ext cx="0" cy="0"/>
          <a:chOff x="0" y="0"/>
          <a:chExt cx="0" cy="0"/>
        </a:xfrm>
      </p:grpSpPr>
      <p:pic>
        <p:nvPicPr>
          <p:cNvPr id="16" name="Google Shape;16;p32" descr="Logo Internal"/>
          <p:cNvPicPr preferRelativeResize="0"/>
          <p:nvPr/>
        </p:nvPicPr>
        <p:blipFill rotWithShape="1">
          <a:blip r:embed="rId2">
            <a:alphaModFix/>
          </a:blip>
          <a:srcRect/>
          <a:stretch/>
        </p:blipFill>
        <p:spPr>
          <a:xfrm>
            <a:off x="647994" y="647999"/>
            <a:ext cx="6003710" cy="1075871"/>
          </a:xfrm>
          <a:prstGeom prst="rect">
            <a:avLst/>
          </a:prstGeom>
          <a:noFill/>
          <a:ln>
            <a:noFill/>
          </a:ln>
        </p:spPr>
      </p:pic>
      <p:sp>
        <p:nvSpPr>
          <p:cNvPr id="17" name="Google Shape;17;p32"/>
          <p:cNvSpPr txBox="1">
            <a:spLocks noGrp="1"/>
          </p:cNvSpPr>
          <p:nvPr>
            <p:ph type="title"/>
          </p:nvPr>
        </p:nvSpPr>
        <p:spPr>
          <a:xfrm>
            <a:off x="1663700" y="3419476"/>
            <a:ext cx="21031200" cy="5705474"/>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00000"/>
              </a:buClr>
              <a:buSzPts val="12000"/>
              <a:buFont typeface="Calibri"/>
              <a:buNone/>
              <a:defRPr sz="12000" b="0">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 name="Google Shape;18;p32"/>
          <p:cNvSpPr txBox="1">
            <a:spLocks noGrp="1"/>
          </p:cNvSpPr>
          <p:nvPr>
            <p:ph type="body" idx="1"/>
          </p:nvPr>
        </p:nvSpPr>
        <p:spPr>
          <a:xfrm>
            <a:off x="1663700" y="9178925"/>
            <a:ext cx="21031200" cy="3000375"/>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1pPr>
            <a:lvl2pPr marL="914400" lvl="1"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2pPr>
            <a:lvl3pPr marL="1371600" lvl="2"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3pPr>
            <a:lvl4pPr marL="1828800" lvl="3"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4pPr>
            <a:lvl5pPr marL="2286000" lvl="4" indent="-228600" algn="l">
              <a:lnSpc>
                <a:spcPct val="90000"/>
              </a:lnSpc>
              <a:spcBef>
                <a:spcPts val="2000"/>
              </a:spcBef>
              <a:spcAft>
                <a:spcPts val="0"/>
              </a:spcAft>
              <a:buClr>
                <a:srgbClr val="888888"/>
              </a:buClr>
              <a:buSzPts val="4800"/>
              <a:buFont typeface="Calibri"/>
              <a:buNone/>
              <a:defRPr>
                <a:solidFill>
                  <a:srgbClr val="888888"/>
                </a:solidFill>
                <a:latin typeface="Calibri"/>
                <a:ea typeface="Calibri"/>
                <a:cs typeface="Calibri"/>
                <a:sym typeface="Calibri"/>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pic>
        <p:nvPicPr>
          <p:cNvPr id="19" name="Google Shape;19;p32" descr="Logo Internal"/>
          <p:cNvPicPr preferRelativeResize="0"/>
          <p:nvPr/>
        </p:nvPicPr>
        <p:blipFill rotWithShape="1">
          <a:blip r:embed="rId2">
            <a:alphaModFix/>
          </a:blip>
          <a:srcRect/>
          <a:stretch/>
        </p:blipFill>
        <p:spPr>
          <a:xfrm>
            <a:off x="647994" y="647999"/>
            <a:ext cx="6003710" cy="1075871"/>
          </a:xfrm>
          <a:prstGeom prst="rect">
            <a:avLst/>
          </a:prstGeom>
          <a:noFill/>
          <a:ln>
            <a:noFill/>
          </a:ln>
        </p:spPr>
      </p:pic>
      <p:sp>
        <p:nvSpPr>
          <p:cNvPr id="20" name="Google Shape;20;p32"/>
          <p:cNvSpPr txBox="1">
            <a:spLocks noGrp="1"/>
          </p:cNvSpPr>
          <p:nvPr>
            <p:ph type="sldNum" idx="12"/>
          </p:nvPr>
        </p:nvSpPr>
        <p:spPr>
          <a:xfrm>
            <a:off x="22203052" y="12835870"/>
            <a:ext cx="504548" cy="48391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60" name="Google Shape;60;p4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4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4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claración">
  <p:cSld name="Declaración">
    <p:spTree>
      <p:nvGrpSpPr>
        <p:cNvPr id="1" name="Shape 63"/>
        <p:cNvGrpSpPr/>
        <p:nvPr/>
      </p:nvGrpSpPr>
      <p:grpSpPr>
        <a:xfrm>
          <a:off x="0" y="0"/>
          <a:ext cx="0" cy="0"/>
          <a:chOff x="0" y="0"/>
          <a:chExt cx="0" cy="0"/>
        </a:xfrm>
      </p:grpSpPr>
      <p:sp>
        <p:nvSpPr>
          <p:cNvPr id="64" name="Google Shape;64;p42"/>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4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ato (grande)">
  <p:cSld name="Dato (grande)">
    <p:spTree>
      <p:nvGrpSpPr>
        <p:cNvPr id="1" name="Shape 66"/>
        <p:cNvGrpSpPr/>
        <p:nvPr/>
      </p:nvGrpSpPr>
      <p:grpSpPr>
        <a:xfrm>
          <a:off x="0" y="0"/>
          <a:ext cx="0" cy="0"/>
          <a:chOff x="0" y="0"/>
          <a:chExt cx="0" cy="0"/>
        </a:xfrm>
      </p:grpSpPr>
      <p:sp>
        <p:nvSpPr>
          <p:cNvPr id="67" name="Google Shape;67;p43"/>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8" name="Google Shape;68;p43"/>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9" name="Google Shape;69;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70"/>
        <p:cNvGrpSpPr/>
        <p:nvPr/>
      </p:nvGrpSpPr>
      <p:grpSpPr>
        <a:xfrm>
          <a:off x="0" y="0"/>
          <a:ext cx="0" cy="0"/>
          <a:chOff x="0" y="0"/>
          <a:chExt cx="0" cy="0"/>
        </a:xfrm>
      </p:grpSpPr>
      <p:sp>
        <p:nvSpPr>
          <p:cNvPr id="71" name="Google Shape;71;p44"/>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2" name="Google Shape;72;p44"/>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3" name="Google Shape;73;p4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fotos">
  <p:cSld name="3 fotos">
    <p:spTree>
      <p:nvGrpSpPr>
        <p:cNvPr id="1" name="Shape 74"/>
        <p:cNvGrpSpPr/>
        <p:nvPr/>
      </p:nvGrpSpPr>
      <p:grpSpPr>
        <a:xfrm>
          <a:off x="0" y="0"/>
          <a:ext cx="0" cy="0"/>
          <a:chOff x="0" y="0"/>
          <a:chExt cx="0" cy="0"/>
        </a:xfrm>
      </p:grpSpPr>
      <p:sp>
        <p:nvSpPr>
          <p:cNvPr id="75" name="Google Shape;75;p45"/>
          <p:cNvSpPr>
            <a:spLocks noGrp="1"/>
          </p:cNvSpPr>
          <p:nvPr>
            <p:ph type="pic" idx="2"/>
          </p:nvPr>
        </p:nvSpPr>
        <p:spPr>
          <a:xfrm>
            <a:off x="15760700" y="1016000"/>
            <a:ext cx="7439099" cy="5949678"/>
          </a:xfrm>
          <a:prstGeom prst="rect">
            <a:avLst/>
          </a:prstGeom>
          <a:noFill/>
          <a:ln>
            <a:noFill/>
          </a:ln>
        </p:spPr>
      </p:sp>
      <p:sp>
        <p:nvSpPr>
          <p:cNvPr id="76" name="Google Shape;76;p45"/>
          <p:cNvSpPr>
            <a:spLocks noGrp="1"/>
          </p:cNvSpPr>
          <p:nvPr>
            <p:ph type="pic" idx="3"/>
          </p:nvPr>
        </p:nvSpPr>
        <p:spPr>
          <a:xfrm>
            <a:off x="13500100" y="3978275"/>
            <a:ext cx="10439400" cy="12150181"/>
          </a:xfrm>
          <a:prstGeom prst="rect">
            <a:avLst/>
          </a:prstGeom>
          <a:noFill/>
          <a:ln>
            <a:noFill/>
          </a:ln>
        </p:spPr>
      </p:sp>
      <p:sp>
        <p:nvSpPr>
          <p:cNvPr id="77" name="Google Shape;77;p45"/>
          <p:cNvSpPr>
            <a:spLocks noGrp="1"/>
          </p:cNvSpPr>
          <p:nvPr>
            <p:ph type="pic" idx="4"/>
          </p:nvPr>
        </p:nvSpPr>
        <p:spPr>
          <a:xfrm>
            <a:off x="-139700" y="495300"/>
            <a:ext cx="16611600" cy="12458700"/>
          </a:xfrm>
          <a:prstGeom prst="rect">
            <a:avLst/>
          </a:prstGeom>
          <a:noFill/>
          <a:ln>
            <a:noFill/>
          </a:ln>
        </p:spPr>
      </p:sp>
      <p:sp>
        <p:nvSpPr>
          <p:cNvPr id="78" name="Google Shape;78;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79"/>
        <p:cNvGrpSpPr/>
        <p:nvPr/>
      </p:nvGrpSpPr>
      <p:grpSpPr>
        <a:xfrm>
          <a:off x="0" y="0"/>
          <a:ext cx="0" cy="0"/>
          <a:chOff x="0" y="0"/>
          <a:chExt cx="0" cy="0"/>
        </a:xfrm>
      </p:grpSpPr>
      <p:sp>
        <p:nvSpPr>
          <p:cNvPr id="80" name="Google Shape;80;p46"/>
          <p:cNvSpPr>
            <a:spLocks noGrp="1"/>
          </p:cNvSpPr>
          <p:nvPr>
            <p:ph type="pic" idx="2"/>
          </p:nvPr>
        </p:nvSpPr>
        <p:spPr>
          <a:xfrm>
            <a:off x="-1333500" y="-5524500"/>
            <a:ext cx="27051000" cy="21640800"/>
          </a:xfrm>
          <a:prstGeom prst="rect">
            <a:avLst/>
          </a:prstGeom>
          <a:noFill/>
          <a:ln>
            <a:noFill/>
          </a:ln>
        </p:spPr>
      </p:sp>
      <p:sp>
        <p:nvSpPr>
          <p:cNvPr id="81" name="Google Shape;81;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82"/>
        <p:cNvGrpSpPr/>
        <p:nvPr/>
      </p:nvGrpSpPr>
      <p:grpSpPr>
        <a:xfrm>
          <a:off x="0" y="0"/>
          <a:ext cx="0" cy="0"/>
          <a:chOff x="0" y="0"/>
          <a:chExt cx="0" cy="0"/>
        </a:xfrm>
      </p:grpSpPr>
      <p:sp>
        <p:nvSpPr>
          <p:cNvPr id="83" name="Google Shape;83;p4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33"/>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4" name="Google Shape;24;p33"/>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5" name="Google Shape;25;p3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foto">
  <p:cSld name="Título y foto">
    <p:spTree>
      <p:nvGrpSpPr>
        <p:cNvPr id="1" name="Shape 26"/>
        <p:cNvGrpSpPr/>
        <p:nvPr/>
      </p:nvGrpSpPr>
      <p:grpSpPr>
        <a:xfrm>
          <a:off x="0" y="0"/>
          <a:ext cx="0" cy="0"/>
          <a:chOff x="0" y="0"/>
          <a:chExt cx="0" cy="0"/>
        </a:xfrm>
      </p:grpSpPr>
      <p:sp>
        <p:nvSpPr>
          <p:cNvPr id="27" name="Google Shape;27;p34"/>
          <p:cNvSpPr>
            <a:spLocks noGrp="1"/>
          </p:cNvSpPr>
          <p:nvPr>
            <p:ph type="pic" idx="2"/>
          </p:nvPr>
        </p:nvSpPr>
        <p:spPr>
          <a:xfrm>
            <a:off x="-1155700" y="-1295400"/>
            <a:ext cx="26746200" cy="16018933"/>
          </a:xfrm>
          <a:prstGeom prst="rect">
            <a:avLst/>
          </a:prstGeom>
          <a:noFill/>
          <a:ln>
            <a:noFill/>
          </a:ln>
        </p:spPr>
      </p:sp>
      <p:sp>
        <p:nvSpPr>
          <p:cNvPr id="28" name="Google Shape;28;p34"/>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9" name="Google Shape;29;p34"/>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0" name="Google Shape;30;p34"/>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3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foto alternativa">
  <p:cSld name="Título y foto alternativa">
    <p:spTree>
      <p:nvGrpSpPr>
        <p:cNvPr id="1" name="Shape 32"/>
        <p:cNvGrpSpPr/>
        <p:nvPr/>
      </p:nvGrpSpPr>
      <p:grpSpPr>
        <a:xfrm>
          <a:off x="0" y="0"/>
          <a:ext cx="0" cy="0"/>
          <a:chOff x="0" y="0"/>
          <a:chExt cx="0" cy="0"/>
        </a:xfrm>
      </p:grpSpPr>
      <p:sp>
        <p:nvSpPr>
          <p:cNvPr id="33" name="Google Shape;33;p35"/>
          <p:cNvSpPr>
            <a:spLocks noGrp="1"/>
          </p:cNvSpPr>
          <p:nvPr>
            <p:ph type="pic" idx="2"/>
          </p:nvPr>
        </p:nvSpPr>
        <p:spPr>
          <a:xfrm>
            <a:off x="10972800" y="-203200"/>
            <a:ext cx="12144837" cy="14135100"/>
          </a:xfrm>
          <a:prstGeom prst="rect">
            <a:avLst/>
          </a:prstGeom>
          <a:noFill/>
          <a:ln>
            <a:noFill/>
          </a:ln>
        </p:spPr>
      </p:sp>
      <p:sp>
        <p:nvSpPr>
          <p:cNvPr id="34" name="Google Shape;34;p35"/>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5" name="Google Shape;35;p35"/>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35"/>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viñetas">
  <p:cSld name="Título y viñeta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9" name="Google Shape;39;p36"/>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0" name="Google Shape;40;p36"/>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3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42"/>
        <p:cNvGrpSpPr/>
        <p:nvPr/>
      </p:nvGrpSpPr>
      <p:grpSpPr>
        <a:xfrm>
          <a:off x="0" y="0"/>
          <a:ext cx="0" cy="0"/>
          <a:chOff x="0" y="0"/>
          <a:chExt cx="0" cy="0"/>
        </a:xfrm>
      </p:grpSpPr>
      <p:sp>
        <p:nvSpPr>
          <p:cNvPr id="43" name="Google Shape;43;p3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4" name="Google Shape;44;p3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45"/>
        <p:cNvGrpSpPr/>
        <p:nvPr/>
      </p:nvGrpSpPr>
      <p:grpSpPr>
        <a:xfrm>
          <a:off x="0" y="0"/>
          <a:ext cx="0" cy="0"/>
          <a:chOff x="0" y="0"/>
          <a:chExt cx="0" cy="0"/>
        </a:xfrm>
      </p:grpSpPr>
      <p:sp>
        <p:nvSpPr>
          <p:cNvPr id="46" name="Google Shape;46;p38"/>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38"/>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8" name="Google Shape;48;p38"/>
          <p:cNvSpPr>
            <a:spLocks noGrp="1"/>
          </p:cNvSpPr>
          <p:nvPr>
            <p:ph type="pic" idx="3"/>
          </p:nvPr>
        </p:nvSpPr>
        <p:spPr>
          <a:xfrm>
            <a:off x="12192000" y="-407266"/>
            <a:ext cx="10916874" cy="14555832"/>
          </a:xfrm>
          <a:prstGeom prst="rect">
            <a:avLst/>
          </a:prstGeom>
          <a:noFill/>
          <a:ln>
            <a:noFill/>
          </a:ln>
        </p:spPr>
      </p:sp>
      <p:sp>
        <p:nvSpPr>
          <p:cNvPr id="49" name="Google Shape;49;p38"/>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0" name="Google Shape;50;p3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ción">
  <p:cSld name="Sección">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39"/>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ólo título">
  <p:cSld name="Sólo título">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6" name="Google Shape;56;p4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4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3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0"/>
          <p:cNvSpPr/>
          <p:nvPr/>
        </p:nvSpPr>
        <p:spPr>
          <a:xfrm>
            <a:off x="-130635" y="5232985"/>
            <a:ext cx="24645270" cy="3250030"/>
          </a:xfrm>
          <a:prstGeom prst="rect">
            <a:avLst/>
          </a:prstGeom>
          <a:solidFill>
            <a:srgbClr val="D5D5D5">
              <a:alpha val="6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27" name="Google Shape;327;p20" descr="Imagen 5"/>
          <p:cNvPicPr preferRelativeResize="0"/>
          <p:nvPr/>
        </p:nvPicPr>
        <p:blipFill rotWithShape="1">
          <a:blip r:embed="rId3">
            <a:alphaModFix/>
          </a:blip>
          <a:srcRect t="25083" b="24295"/>
          <a:stretch/>
        </p:blipFill>
        <p:spPr>
          <a:xfrm>
            <a:off x="17475827" y="382461"/>
            <a:ext cx="3174171" cy="1606815"/>
          </a:xfrm>
          <a:prstGeom prst="rect">
            <a:avLst/>
          </a:prstGeom>
          <a:noFill/>
          <a:ln>
            <a:noFill/>
          </a:ln>
        </p:spPr>
      </p:pic>
      <p:pic>
        <p:nvPicPr>
          <p:cNvPr id="328" name="Google Shape;328;p20" descr="Imagen 9"/>
          <p:cNvPicPr preferRelativeResize="0"/>
          <p:nvPr/>
        </p:nvPicPr>
        <p:blipFill rotWithShape="1">
          <a:blip r:embed="rId4">
            <a:alphaModFix/>
          </a:blip>
          <a:srcRect/>
          <a:stretch/>
        </p:blipFill>
        <p:spPr>
          <a:xfrm>
            <a:off x="20880103" y="631514"/>
            <a:ext cx="2569829" cy="1108841"/>
          </a:xfrm>
          <a:prstGeom prst="rect">
            <a:avLst/>
          </a:prstGeom>
          <a:noFill/>
          <a:ln>
            <a:noFill/>
          </a:ln>
        </p:spPr>
      </p:pic>
      <p:sp>
        <p:nvSpPr>
          <p:cNvPr id="329" name="Google Shape;329;p20"/>
          <p:cNvSpPr txBox="1">
            <a:spLocks noGrp="1"/>
          </p:cNvSpPr>
          <p:nvPr>
            <p:ph type="title"/>
          </p:nvPr>
        </p:nvSpPr>
        <p:spPr>
          <a:xfrm>
            <a:off x="1206500" y="4566278"/>
            <a:ext cx="21971000" cy="4583444"/>
          </a:xfrm>
          <a:prstGeom prst="rect">
            <a:avLst/>
          </a:prstGeom>
          <a:noFill/>
          <a:ln>
            <a:noFill/>
          </a:ln>
        </p:spPr>
        <p:txBody>
          <a:bodyPr spcFirstLastPara="1" wrap="square" lIns="50800" tIns="50800" rIns="50800" bIns="50800" anchor="ctr" anchorCtr="0">
            <a:normAutofit/>
          </a:bodyPr>
          <a:lstStyle/>
          <a:p>
            <a:pPr marL="0" marR="0" lvl="0" indent="0" algn="ctr" rtl="0">
              <a:lnSpc>
                <a:spcPct val="120000"/>
              </a:lnSpc>
              <a:spcBef>
                <a:spcPts val="0"/>
              </a:spcBef>
              <a:spcAft>
                <a:spcPts val="0"/>
              </a:spcAft>
              <a:buClr>
                <a:srgbClr val="B41600"/>
              </a:buClr>
              <a:buSzPts val="13600"/>
              <a:buFont typeface="Calibri"/>
              <a:buNone/>
            </a:pPr>
            <a:r>
              <a:rPr lang="en-US" sz="13600" b="1">
                <a:solidFill>
                  <a:srgbClr val="B41600"/>
                </a:solidFill>
                <a:latin typeface="Calibri"/>
                <a:ea typeface="Calibri"/>
                <a:cs typeface="Calibri"/>
                <a:sym typeface="Calibri"/>
              </a:rPr>
              <a:t>Recurso educativo</a:t>
            </a:r>
            <a:endParaRPr/>
          </a:p>
        </p:txBody>
      </p:sp>
      <p:pic>
        <p:nvPicPr>
          <p:cNvPr id="2" name="Google Shape;349;g16098ef9cf1_0_17">
            <a:extLst>
              <a:ext uri="{FF2B5EF4-FFF2-40B4-BE49-F238E27FC236}">
                <a16:creationId xmlns:a16="http://schemas.microsoft.com/office/drawing/2014/main" id="{BFAF4761-0A40-4386-E885-5E5FC0E3AD2F}"/>
              </a:ext>
            </a:extLst>
          </p:cNvPr>
          <p:cNvPicPr preferRelativeResize="0"/>
          <p:nvPr/>
        </p:nvPicPr>
        <p:blipFill>
          <a:blip r:embed="rId5">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7"/>
          <p:cNvSpPr/>
          <p:nvPr/>
        </p:nvSpPr>
        <p:spPr>
          <a:xfrm>
            <a:off x="9665515" y="4768698"/>
            <a:ext cx="12420636" cy="5255776"/>
          </a:xfrm>
          <a:prstGeom prst="roundRect">
            <a:avLst>
              <a:gd name="adj" fmla="val 17395"/>
            </a:avLst>
          </a:prstGeom>
          <a:solidFill>
            <a:srgbClr val="D5D5D5">
              <a:alpha val="6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32" name="Google Shape;432;p27" descr="Imagen 5"/>
          <p:cNvPicPr preferRelativeResize="0"/>
          <p:nvPr/>
        </p:nvPicPr>
        <p:blipFill rotWithShape="1">
          <a:blip r:embed="rId3">
            <a:alphaModFix/>
          </a:blip>
          <a:srcRect t="25083" b="24295"/>
          <a:stretch/>
        </p:blipFill>
        <p:spPr>
          <a:xfrm>
            <a:off x="17575522" y="382461"/>
            <a:ext cx="3174171" cy="1606815"/>
          </a:xfrm>
          <a:prstGeom prst="rect">
            <a:avLst/>
          </a:prstGeom>
          <a:noFill/>
          <a:ln>
            <a:noFill/>
          </a:ln>
        </p:spPr>
      </p:pic>
      <p:pic>
        <p:nvPicPr>
          <p:cNvPr id="433" name="Google Shape;433;p27" descr="Imagen 9"/>
          <p:cNvPicPr preferRelativeResize="0"/>
          <p:nvPr/>
        </p:nvPicPr>
        <p:blipFill rotWithShape="1">
          <a:blip r:embed="rId4">
            <a:alphaModFix/>
          </a:blip>
          <a:srcRect/>
          <a:stretch/>
        </p:blipFill>
        <p:spPr>
          <a:xfrm>
            <a:off x="21023727" y="631515"/>
            <a:ext cx="2569829" cy="1108840"/>
          </a:xfrm>
          <a:prstGeom prst="rect">
            <a:avLst/>
          </a:prstGeom>
          <a:noFill/>
          <a:ln>
            <a:noFill/>
          </a:ln>
        </p:spPr>
      </p:pic>
      <p:pic>
        <p:nvPicPr>
          <p:cNvPr id="434" name="Google Shape;434;p27" descr="chat.png"/>
          <p:cNvPicPr preferRelativeResize="0"/>
          <p:nvPr/>
        </p:nvPicPr>
        <p:blipFill rotWithShape="1">
          <a:blip r:embed="rId5">
            <a:alphaModFix/>
          </a:blip>
          <a:srcRect/>
          <a:stretch/>
        </p:blipFill>
        <p:spPr>
          <a:xfrm>
            <a:off x="2297849" y="4134631"/>
            <a:ext cx="6523911" cy="6523911"/>
          </a:xfrm>
          <a:prstGeom prst="rect">
            <a:avLst/>
          </a:prstGeom>
          <a:noFill/>
          <a:ln>
            <a:noFill/>
          </a:ln>
        </p:spPr>
      </p:pic>
      <p:sp>
        <p:nvSpPr>
          <p:cNvPr id="435" name="Google Shape;435;p27"/>
          <p:cNvSpPr txBox="1"/>
          <p:nvPr/>
        </p:nvSpPr>
        <p:spPr>
          <a:xfrm>
            <a:off x="10046817" y="5053659"/>
            <a:ext cx="11775480" cy="4685855"/>
          </a:xfrm>
          <a:prstGeom prst="rect">
            <a:avLst/>
          </a:prstGeom>
          <a:noFill/>
          <a:ln>
            <a:noFill/>
          </a:ln>
        </p:spPr>
        <p:txBody>
          <a:bodyPr spcFirstLastPara="1" wrap="square" lIns="50800" tIns="50800" rIns="50800" bIns="50800" anchor="ctr" anchorCtr="0">
            <a:spAutoFit/>
          </a:bodyPr>
          <a:lstStyle/>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¿Por qué dibujaste así los glóbulos rojos de Daniel y la doctora?</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¿Cómo se sentía Daniel?</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¿Por qué se sentía así?</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¿Por qué se produce la anemia? </a:t>
            </a:r>
            <a:endParaRPr/>
          </a:p>
          <a:p>
            <a:pPr marL="711214" marR="0" lvl="0" indent="-571514" algn="l" rtl="0">
              <a:lnSpc>
                <a:spcPct val="100000"/>
              </a:lnSpc>
              <a:spcBef>
                <a:spcPts val="0"/>
              </a:spcBef>
              <a:spcAft>
                <a:spcPts val="0"/>
              </a:spcAft>
              <a:buClr>
                <a:srgbClr val="5E5E5E"/>
              </a:buClr>
              <a:buSzPts val="6150"/>
              <a:buFont typeface="Times"/>
              <a:buChar char="•"/>
            </a:pPr>
            <a:r>
              <a:rPr lang="en-US" sz="5000" b="0" i="0" u="none" strike="noStrike" cap="none">
                <a:solidFill>
                  <a:srgbClr val="5E5E5E"/>
                </a:solidFill>
                <a:latin typeface="Calibri"/>
                <a:ea typeface="Calibri"/>
                <a:cs typeface="Calibri"/>
                <a:sym typeface="Calibri"/>
              </a:rPr>
              <a:t>¿Qué hace la anemia con nuestro cuerpo?</a:t>
            </a:r>
            <a:endParaRPr/>
          </a:p>
        </p:txBody>
      </p:sp>
      <p:pic>
        <p:nvPicPr>
          <p:cNvPr id="436" name="Google Shape;436;p27" descr="Captura de Pantalla 2022-09-05 a la(s) 10.38.44.png"/>
          <p:cNvPicPr preferRelativeResize="0"/>
          <p:nvPr/>
        </p:nvPicPr>
        <p:blipFill rotWithShape="1">
          <a:blip r:embed="rId6">
            <a:alphaModFix/>
          </a:blip>
          <a:srcRect/>
          <a:stretch/>
        </p:blipFill>
        <p:spPr>
          <a:xfrm>
            <a:off x="22090560" y="11571428"/>
            <a:ext cx="1984586" cy="1894378"/>
          </a:xfrm>
          <a:prstGeom prst="rect">
            <a:avLst/>
          </a:prstGeom>
          <a:noFill/>
          <a:ln>
            <a:noFill/>
          </a:ln>
        </p:spPr>
      </p:pic>
      <p:pic>
        <p:nvPicPr>
          <p:cNvPr id="2" name="Google Shape;349;g16098ef9cf1_0_17">
            <a:extLst>
              <a:ext uri="{FF2B5EF4-FFF2-40B4-BE49-F238E27FC236}">
                <a16:creationId xmlns:a16="http://schemas.microsoft.com/office/drawing/2014/main" id="{BF3554CF-05C9-E4A8-CEDA-5BA4528B9EA7}"/>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6098ef9cf1_0_6"/>
          <p:cNvSpPr/>
          <p:nvPr/>
        </p:nvSpPr>
        <p:spPr>
          <a:xfrm>
            <a:off x="-130650" y="10587354"/>
            <a:ext cx="24645300" cy="2013300"/>
          </a:xfrm>
          <a:prstGeom prst="rect">
            <a:avLst/>
          </a:prstGeom>
          <a:solidFill>
            <a:srgbClr val="D5D5D5">
              <a:alpha val="6980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36" name="Google Shape;336;g16098ef9cf1_0_6" descr="Imagen 5"/>
          <p:cNvPicPr preferRelativeResize="0"/>
          <p:nvPr/>
        </p:nvPicPr>
        <p:blipFill rotWithShape="1">
          <a:blip r:embed="rId3">
            <a:alphaModFix/>
          </a:blip>
          <a:srcRect t="25082" b="24297"/>
          <a:stretch/>
        </p:blipFill>
        <p:spPr>
          <a:xfrm>
            <a:off x="17475827" y="382461"/>
            <a:ext cx="3174172" cy="1606813"/>
          </a:xfrm>
          <a:prstGeom prst="rect">
            <a:avLst/>
          </a:prstGeom>
          <a:noFill/>
          <a:ln>
            <a:noFill/>
          </a:ln>
        </p:spPr>
      </p:pic>
      <p:pic>
        <p:nvPicPr>
          <p:cNvPr id="337" name="Google Shape;337;g16098ef9cf1_0_6" descr="Imagen 9"/>
          <p:cNvPicPr preferRelativeResize="0"/>
          <p:nvPr/>
        </p:nvPicPr>
        <p:blipFill rotWithShape="1">
          <a:blip r:embed="rId4">
            <a:alphaModFix/>
          </a:blip>
          <a:srcRect/>
          <a:stretch/>
        </p:blipFill>
        <p:spPr>
          <a:xfrm>
            <a:off x="20880103" y="631514"/>
            <a:ext cx="2569829" cy="1108841"/>
          </a:xfrm>
          <a:prstGeom prst="rect">
            <a:avLst/>
          </a:prstGeom>
          <a:noFill/>
          <a:ln>
            <a:noFill/>
          </a:ln>
        </p:spPr>
      </p:pic>
      <p:pic>
        <p:nvPicPr>
          <p:cNvPr id="338" name="Google Shape;338;g16098ef9cf1_0_6"/>
          <p:cNvPicPr preferRelativeResize="0"/>
          <p:nvPr/>
        </p:nvPicPr>
        <p:blipFill>
          <a:blip r:embed="rId5">
            <a:alphaModFix/>
          </a:blip>
          <a:stretch>
            <a:fillRect/>
          </a:stretch>
        </p:blipFill>
        <p:spPr>
          <a:xfrm>
            <a:off x="467038" y="3080125"/>
            <a:ext cx="23449923" cy="6167450"/>
          </a:xfrm>
          <a:prstGeom prst="rect">
            <a:avLst/>
          </a:prstGeom>
          <a:noFill/>
          <a:ln>
            <a:noFill/>
          </a:ln>
        </p:spPr>
      </p:pic>
      <p:sp>
        <p:nvSpPr>
          <p:cNvPr id="339" name="Google Shape;339;g16098ef9cf1_0_6"/>
          <p:cNvSpPr txBox="1"/>
          <p:nvPr/>
        </p:nvSpPr>
        <p:spPr>
          <a:xfrm>
            <a:off x="1897800" y="10587350"/>
            <a:ext cx="20588400" cy="2013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600">
                <a:solidFill>
                  <a:schemeClr val="dk1"/>
                </a:solidFill>
                <a:latin typeface="Calibri"/>
                <a:ea typeface="Calibri"/>
                <a:cs typeface="Calibri"/>
                <a:sym typeface="Calibri"/>
              </a:rPr>
              <a:t>STEAM + H es un enfoque educativo que integra las áreas de Ciencias, Tecnología, Ingeniería, Artes, Matemáticas y Humanidades; buscando desarrollar en los estudiantes competencias que les permitan dar solución a los problemas de su contexto.</a:t>
            </a:r>
            <a:endParaRPr sz="3600">
              <a:solidFill>
                <a:schemeClr val="dk1"/>
              </a:solidFill>
              <a:latin typeface="Calibri"/>
              <a:ea typeface="Calibri"/>
              <a:cs typeface="Calibri"/>
              <a:sym typeface="Calibri"/>
            </a:endParaRPr>
          </a:p>
        </p:txBody>
      </p:sp>
      <p:pic>
        <p:nvPicPr>
          <p:cNvPr id="340" name="Google Shape;340;g16098ef9cf1_0_6"/>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16098ef9cf1_0_17"/>
          <p:cNvPicPr preferRelativeResize="0"/>
          <p:nvPr/>
        </p:nvPicPr>
        <p:blipFill>
          <a:blip r:embed="rId3">
            <a:alphaModFix/>
          </a:blip>
          <a:stretch>
            <a:fillRect/>
          </a:stretch>
        </p:blipFill>
        <p:spPr>
          <a:xfrm>
            <a:off x="6781800" y="1989275"/>
            <a:ext cx="10820398" cy="11205474"/>
          </a:xfrm>
          <a:prstGeom prst="rect">
            <a:avLst/>
          </a:prstGeom>
          <a:noFill/>
          <a:ln>
            <a:noFill/>
          </a:ln>
        </p:spPr>
      </p:pic>
      <p:pic>
        <p:nvPicPr>
          <p:cNvPr id="347" name="Google Shape;347;g16098ef9cf1_0_17" descr="Imagen 5"/>
          <p:cNvPicPr preferRelativeResize="0"/>
          <p:nvPr/>
        </p:nvPicPr>
        <p:blipFill rotWithShape="1">
          <a:blip r:embed="rId4">
            <a:alphaModFix/>
          </a:blip>
          <a:srcRect t="25082" b="24297"/>
          <a:stretch/>
        </p:blipFill>
        <p:spPr>
          <a:xfrm>
            <a:off x="17475827" y="382461"/>
            <a:ext cx="3174172" cy="1606813"/>
          </a:xfrm>
          <a:prstGeom prst="rect">
            <a:avLst/>
          </a:prstGeom>
          <a:noFill/>
          <a:ln>
            <a:noFill/>
          </a:ln>
        </p:spPr>
      </p:pic>
      <p:pic>
        <p:nvPicPr>
          <p:cNvPr id="348" name="Google Shape;348;g16098ef9cf1_0_17" descr="Imagen 9"/>
          <p:cNvPicPr preferRelativeResize="0"/>
          <p:nvPr/>
        </p:nvPicPr>
        <p:blipFill rotWithShape="1">
          <a:blip r:embed="rId5">
            <a:alphaModFix/>
          </a:blip>
          <a:srcRect/>
          <a:stretch/>
        </p:blipFill>
        <p:spPr>
          <a:xfrm>
            <a:off x="20880103" y="631514"/>
            <a:ext cx="2569829" cy="1108841"/>
          </a:xfrm>
          <a:prstGeom prst="rect">
            <a:avLst/>
          </a:prstGeom>
          <a:noFill/>
          <a:ln>
            <a:noFill/>
          </a:ln>
        </p:spPr>
      </p:pic>
      <p:pic>
        <p:nvPicPr>
          <p:cNvPr id="349" name="Google Shape;349;g16098ef9cf1_0_17"/>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1" descr="Imagen 5"/>
          <p:cNvPicPr preferRelativeResize="0"/>
          <p:nvPr/>
        </p:nvPicPr>
        <p:blipFill rotWithShape="1">
          <a:blip r:embed="rId3">
            <a:alphaModFix/>
          </a:blip>
          <a:srcRect t="25083" b="24295"/>
          <a:stretch/>
        </p:blipFill>
        <p:spPr>
          <a:xfrm>
            <a:off x="18209066" y="131121"/>
            <a:ext cx="2871801" cy="1453751"/>
          </a:xfrm>
          <a:prstGeom prst="rect">
            <a:avLst/>
          </a:prstGeom>
          <a:noFill/>
          <a:ln>
            <a:noFill/>
          </a:ln>
        </p:spPr>
      </p:pic>
      <p:pic>
        <p:nvPicPr>
          <p:cNvPr id="356" name="Google Shape;356;p21" descr="Imagen 9"/>
          <p:cNvPicPr preferRelativeResize="0"/>
          <p:nvPr/>
        </p:nvPicPr>
        <p:blipFill rotWithShape="1">
          <a:blip r:embed="rId4">
            <a:alphaModFix/>
          </a:blip>
          <a:srcRect/>
          <a:stretch/>
        </p:blipFill>
        <p:spPr>
          <a:xfrm>
            <a:off x="21522388" y="380174"/>
            <a:ext cx="2214790" cy="955647"/>
          </a:xfrm>
          <a:prstGeom prst="rect">
            <a:avLst/>
          </a:prstGeom>
          <a:noFill/>
          <a:ln>
            <a:noFill/>
          </a:ln>
        </p:spPr>
      </p:pic>
      <p:sp>
        <p:nvSpPr>
          <p:cNvPr id="357" name="Google Shape;357;p21"/>
          <p:cNvSpPr txBox="1">
            <a:spLocks noGrp="1"/>
          </p:cNvSpPr>
          <p:nvPr>
            <p:ph type="title"/>
          </p:nvPr>
        </p:nvSpPr>
        <p:spPr>
          <a:xfrm>
            <a:off x="1417167" y="11531466"/>
            <a:ext cx="7160240" cy="122798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5E5E5E"/>
              </a:buClr>
              <a:buSzPts val="8500"/>
              <a:buFont typeface="Calibri"/>
              <a:buNone/>
            </a:pPr>
            <a:r>
              <a:rPr lang="en-US" sz="8500" b="1">
                <a:solidFill>
                  <a:srgbClr val="5E5E5E"/>
                </a:solidFill>
                <a:latin typeface="Calibri"/>
                <a:ea typeface="Calibri"/>
                <a:cs typeface="Calibri"/>
                <a:sym typeface="Calibri"/>
              </a:rPr>
              <a:t>Materiales:</a:t>
            </a:r>
            <a:endParaRPr/>
          </a:p>
        </p:txBody>
      </p:sp>
      <p:pic>
        <p:nvPicPr>
          <p:cNvPr id="358" name="Google Shape;358;p21" descr="son.png"/>
          <p:cNvPicPr preferRelativeResize="0"/>
          <p:nvPr/>
        </p:nvPicPr>
        <p:blipFill rotWithShape="1">
          <a:blip r:embed="rId5">
            <a:alphaModFix/>
          </a:blip>
          <a:srcRect/>
          <a:stretch/>
        </p:blipFill>
        <p:spPr>
          <a:xfrm>
            <a:off x="2286975" y="3268208"/>
            <a:ext cx="6928666" cy="6928665"/>
          </a:xfrm>
          <a:prstGeom prst="rect">
            <a:avLst/>
          </a:prstGeom>
          <a:noFill/>
          <a:ln>
            <a:noFill/>
          </a:ln>
        </p:spPr>
      </p:pic>
      <p:pic>
        <p:nvPicPr>
          <p:cNvPr id="359" name="Google Shape;359;p21" descr="doctor.png"/>
          <p:cNvPicPr preferRelativeResize="0"/>
          <p:nvPr/>
        </p:nvPicPr>
        <p:blipFill rotWithShape="1">
          <a:blip r:embed="rId6">
            <a:alphaModFix/>
          </a:blip>
          <a:srcRect/>
          <a:stretch/>
        </p:blipFill>
        <p:spPr>
          <a:xfrm>
            <a:off x="11177142" y="2006866"/>
            <a:ext cx="10097425" cy="10097426"/>
          </a:xfrm>
          <a:prstGeom prst="rect">
            <a:avLst/>
          </a:prstGeom>
          <a:noFill/>
          <a:ln>
            <a:noFill/>
          </a:ln>
        </p:spPr>
      </p:pic>
      <p:sp>
        <p:nvSpPr>
          <p:cNvPr id="360" name="Google Shape;360;p21"/>
          <p:cNvSpPr/>
          <p:nvPr/>
        </p:nvSpPr>
        <p:spPr>
          <a:xfrm>
            <a:off x="10510885" y="1752830"/>
            <a:ext cx="11429938" cy="11701909"/>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1" name="Google Shape;361;p21"/>
          <p:cNvSpPr/>
          <p:nvPr/>
        </p:nvSpPr>
        <p:spPr>
          <a:xfrm>
            <a:off x="1639353" y="2442131"/>
            <a:ext cx="8223910" cy="8580819"/>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2" name="Google Shape;362;p21"/>
          <p:cNvSpPr txBox="1"/>
          <p:nvPr/>
        </p:nvSpPr>
        <p:spPr>
          <a:xfrm>
            <a:off x="1276504" y="12860401"/>
            <a:ext cx="8949607" cy="45491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800"/>
              <a:buFont typeface="Calibri"/>
              <a:buNone/>
            </a:pPr>
            <a:r>
              <a:rPr lang="en-US" sz="2800" b="0" i="0" u="none" strike="noStrike" cap="none">
                <a:solidFill>
                  <a:srgbClr val="5E5E5E"/>
                </a:solidFill>
                <a:latin typeface="Calibri"/>
                <a:ea typeface="Calibri"/>
                <a:cs typeface="Calibri"/>
                <a:sym typeface="Calibri"/>
              </a:rPr>
              <a:t>*Imprimir y recortar para crear títeres con palitos de madera.</a:t>
            </a:r>
            <a:endParaRPr/>
          </a:p>
        </p:txBody>
      </p:sp>
      <p:pic>
        <p:nvPicPr>
          <p:cNvPr id="2" name="Google Shape;349;g16098ef9cf1_0_17">
            <a:extLst>
              <a:ext uri="{FF2B5EF4-FFF2-40B4-BE49-F238E27FC236}">
                <a16:creationId xmlns:a16="http://schemas.microsoft.com/office/drawing/2014/main" id="{16A817E2-BC31-6FD0-375F-A96214E528A9}"/>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2" descr="Imagen 5"/>
          <p:cNvPicPr preferRelativeResize="0"/>
          <p:nvPr/>
        </p:nvPicPr>
        <p:blipFill rotWithShape="1">
          <a:blip r:embed="rId3">
            <a:alphaModFix/>
          </a:blip>
          <a:srcRect t="25083" b="24295"/>
          <a:stretch/>
        </p:blipFill>
        <p:spPr>
          <a:xfrm>
            <a:off x="18209066" y="459058"/>
            <a:ext cx="2871802" cy="1453751"/>
          </a:xfrm>
          <a:prstGeom prst="rect">
            <a:avLst/>
          </a:prstGeom>
          <a:noFill/>
          <a:ln>
            <a:noFill/>
          </a:ln>
        </p:spPr>
      </p:pic>
      <p:pic>
        <p:nvPicPr>
          <p:cNvPr id="369" name="Google Shape;369;p22" descr="Imagen 9"/>
          <p:cNvPicPr preferRelativeResize="0"/>
          <p:nvPr/>
        </p:nvPicPr>
        <p:blipFill rotWithShape="1">
          <a:blip r:embed="rId4">
            <a:alphaModFix/>
          </a:blip>
          <a:srcRect/>
          <a:stretch/>
        </p:blipFill>
        <p:spPr>
          <a:xfrm>
            <a:off x="21522388" y="708111"/>
            <a:ext cx="2214790" cy="955648"/>
          </a:xfrm>
          <a:prstGeom prst="rect">
            <a:avLst/>
          </a:prstGeom>
          <a:noFill/>
          <a:ln>
            <a:noFill/>
          </a:ln>
        </p:spPr>
      </p:pic>
      <p:sp>
        <p:nvSpPr>
          <p:cNvPr id="370" name="Google Shape;370;p22"/>
          <p:cNvSpPr txBox="1"/>
          <p:nvPr/>
        </p:nvSpPr>
        <p:spPr>
          <a:xfrm>
            <a:off x="9331074" y="7067070"/>
            <a:ext cx="12082409" cy="2714725"/>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6000"/>
              <a:buFont typeface="Calibri"/>
              <a:buNone/>
            </a:pPr>
            <a:r>
              <a:rPr lang="en-US" sz="6000" b="1" i="0" u="none" strike="noStrike" cap="none">
                <a:solidFill>
                  <a:srgbClr val="5E5E5E"/>
                </a:solidFill>
                <a:latin typeface="Calibri"/>
                <a:ea typeface="Calibri"/>
                <a:cs typeface="Calibri"/>
                <a:sym typeface="Calibri"/>
              </a:rPr>
              <a:t>Objetivo de aprendizaje: </a:t>
            </a:r>
            <a:endParaRPr/>
          </a:p>
          <a:p>
            <a:pPr marL="0" marR="0" lvl="0" indent="0" algn="just" rtl="0">
              <a:lnSpc>
                <a:spcPct val="100000"/>
              </a:lnSpc>
              <a:spcBef>
                <a:spcPts val="0"/>
              </a:spcBef>
              <a:spcAft>
                <a:spcPts val="0"/>
              </a:spcAft>
              <a:buClr>
                <a:srgbClr val="5E5E5E"/>
              </a:buClr>
              <a:buSzPts val="6000"/>
              <a:buFont typeface="Calibri"/>
              <a:buNone/>
            </a:pPr>
            <a:r>
              <a:rPr lang="en-US" sz="6000" b="0" i="0" u="none" strike="noStrike" cap="none">
                <a:solidFill>
                  <a:srgbClr val="5E5E5E"/>
                </a:solidFill>
                <a:latin typeface="Calibri"/>
                <a:ea typeface="Calibri"/>
                <a:cs typeface="Calibri"/>
                <a:sym typeface="Calibri"/>
              </a:rPr>
              <a:t>Conocer por qué se produce la anemia y cómo se manifiesta en el cuerpo.</a:t>
            </a:r>
            <a:endParaRPr/>
          </a:p>
        </p:txBody>
      </p:sp>
      <p:pic>
        <p:nvPicPr>
          <p:cNvPr id="371" name="Google Shape;371;p22" descr="idea.png"/>
          <p:cNvPicPr preferRelativeResize="0"/>
          <p:nvPr/>
        </p:nvPicPr>
        <p:blipFill rotWithShape="1">
          <a:blip r:embed="rId5">
            <a:alphaModFix/>
          </a:blip>
          <a:srcRect/>
          <a:stretch/>
        </p:blipFill>
        <p:spPr>
          <a:xfrm>
            <a:off x="2970518" y="4296504"/>
            <a:ext cx="6502401" cy="6502401"/>
          </a:xfrm>
          <a:prstGeom prst="rect">
            <a:avLst/>
          </a:prstGeom>
          <a:noFill/>
          <a:ln>
            <a:noFill/>
          </a:ln>
        </p:spPr>
      </p:pic>
      <p:pic>
        <p:nvPicPr>
          <p:cNvPr id="2" name="Google Shape;349;g16098ef9cf1_0_17">
            <a:extLst>
              <a:ext uri="{FF2B5EF4-FFF2-40B4-BE49-F238E27FC236}">
                <a16:creationId xmlns:a16="http://schemas.microsoft.com/office/drawing/2014/main" id="{737C6671-A627-1BA9-9F8F-A251671040F5}"/>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3" descr="Imagen 5"/>
          <p:cNvPicPr preferRelativeResize="0"/>
          <p:nvPr/>
        </p:nvPicPr>
        <p:blipFill rotWithShape="1">
          <a:blip r:embed="rId3">
            <a:alphaModFix/>
          </a:blip>
          <a:srcRect t="25083" b="24295"/>
          <a:stretch/>
        </p:blipFill>
        <p:spPr>
          <a:xfrm>
            <a:off x="14244309" y="11764587"/>
            <a:ext cx="3174171" cy="1606815"/>
          </a:xfrm>
          <a:prstGeom prst="rect">
            <a:avLst/>
          </a:prstGeom>
          <a:noFill/>
          <a:ln>
            <a:noFill/>
          </a:ln>
        </p:spPr>
      </p:pic>
      <p:pic>
        <p:nvPicPr>
          <p:cNvPr id="378" name="Google Shape;378;p23" descr="Imagen 9"/>
          <p:cNvPicPr preferRelativeResize="0"/>
          <p:nvPr/>
        </p:nvPicPr>
        <p:blipFill rotWithShape="1">
          <a:blip r:embed="rId4">
            <a:alphaModFix/>
          </a:blip>
          <a:srcRect/>
          <a:stretch/>
        </p:blipFill>
        <p:spPr>
          <a:xfrm>
            <a:off x="20736480" y="12013640"/>
            <a:ext cx="2569829" cy="1108841"/>
          </a:xfrm>
          <a:prstGeom prst="rect">
            <a:avLst/>
          </a:prstGeom>
          <a:noFill/>
          <a:ln>
            <a:noFill/>
          </a:ln>
        </p:spPr>
      </p:pic>
      <p:sp>
        <p:nvSpPr>
          <p:cNvPr id="379" name="Google Shape;379;p23"/>
          <p:cNvSpPr/>
          <p:nvPr/>
        </p:nvSpPr>
        <p:spPr>
          <a:xfrm>
            <a:off x="18196440" y="5410111"/>
            <a:ext cx="1292570" cy="8136705"/>
          </a:xfrm>
          <a:prstGeom prst="roundRect">
            <a:avLst>
              <a:gd name="adj" fmla="val 50000"/>
            </a:avLst>
          </a:prstGeom>
          <a:blipFill rotWithShape="1">
            <a:blip r:embed="rId5">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80" name="Google Shape;380;p23" descr="son.png"/>
          <p:cNvPicPr preferRelativeResize="0"/>
          <p:nvPr/>
        </p:nvPicPr>
        <p:blipFill rotWithShape="1">
          <a:blip r:embed="rId6">
            <a:alphaModFix/>
          </a:blip>
          <a:srcRect/>
          <a:stretch/>
        </p:blipFill>
        <p:spPr>
          <a:xfrm>
            <a:off x="15378392" y="1660614"/>
            <a:ext cx="6928666" cy="6928666"/>
          </a:xfrm>
          <a:prstGeom prst="rect">
            <a:avLst/>
          </a:prstGeom>
          <a:noFill/>
          <a:ln>
            <a:noFill/>
          </a:ln>
        </p:spPr>
      </p:pic>
      <p:sp>
        <p:nvSpPr>
          <p:cNvPr id="381" name="Google Shape;381;p23"/>
          <p:cNvSpPr/>
          <p:nvPr/>
        </p:nvSpPr>
        <p:spPr>
          <a:xfrm>
            <a:off x="14730771" y="834537"/>
            <a:ext cx="8223910" cy="8580820"/>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82" name="Google Shape;382;p23"/>
          <p:cNvSpPr txBox="1"/>
          <p:nvPr/>
        </p:nvSpPr>
        <p:spPr>
          <a:xfrm>
            <a:off x="2020667" y="2764549"/>
            <a:ext cx="10877518" cy="9946284"/>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¡Hola! Mi nombre es Daniel y tengo 4 años como todos ustedes. Hoy he venido a visitarlos porque hace alguno días empecé a sentirme un poco diferente y quería saber si ustedes también se habían sentido así. ¿Me pueden ayudar?</a:t>
            </a:r>
            <a:endParaRPr/>
          </a:p>
          <a:p>
            <a:pPr marL="0" marR="0" lvl="0" indent="0" algn="just" rtl="0">
              <a:lnSpc>
                <a:spcPct val="100000"/>
              </a:lnSpc>
              <a:spcBef>
                <a:spcPts val="0"/>
              </a:spcBef>
              <a:spcAft>
                <a:spcPts val="0"/>
              </a:spcAft>
              <a:buClr>
                <a:srgbClr val="5E5E5E"/>
              </a:buClr>
              <a:buSzPts val="4000"/>
              <a:buFont typeface="Calibri"/>
              <a:buNone/>
            </a:pPr>
            <a:endParaRPr sz="40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Les cuento que a mí me gusta mucho bailar, cantar, jugar con la pelota y correr. ¡Soy muy rápido con las carreras! Pero, desde hace unos días me siento muy cansado y tengo mucho sueño. Ya no tengo ganas de hacer esas cosas que me divertían tanto. ¿Les ha pasado?A veces no tengo hambre y mi piel casi que ha perdido su color. ¿Qué puedo hacer? </a:t>
            </a:r>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¿Me ayudan a llamar a la doctora? Mientras ustedes la llaman yo me dormiré un momento porque me siento agotado. </a:t>
            </a:r>
            <a:endParaRPr/>
          </a:p>
        </p:txBody>
      </p:sp>
      <p:pic>
        <p:nvPicPr>
          <p:cNvPr id="383" name="Google Shape;383;p23" descr="Captura de Pantalla 2022-09-05 a la(s) 10.38.51.png"/>
          <p:cNvPicPr preferRelativeResize="0"/>
          <p:nvPr/>
        </p:nvPicPr>
        <p:blipFill rotWithShape="1">
          <a:blip r:embed="rId7">
            <a:alphaModFix/>
          </a:blip>
          <a:srcRect/>
          <a:stretch/>
        </p:blipFill>
        <p:spPr>
          <a:xfrm>
            <a:off x="670963" y="3313668"/>
            <a:ext cx="1092201" cy="1016001"/>
          </a:xfrm>
          <a:prstGeom prst="rect">
            <a:avLst/>
          </a:prstGeom>
          <a:noFill/>
          <a:ln>
            <a:noFill/>
          </a:ln>
        </p:spPr>
      </p:pic>
      <p:pic>
        <p:nvPicPr>
          <p:cNvPr id="384" name="Google Shape;384;p23" descr="Captura de Pantalla 2022-09-05 a la(s) 10.38.59.png"/>
          <p:cNvPicPr preferRelativeResize="0"/>
          <p:nvPr/>
        </p:nvPicPr>
        <p:blipFill rotWithShape="1">
          <a:blip r:embed="rId8">
            <a:alphaModFix/>
          </a:blip>
          <a:srcRect/>
          <a:stretch/>
        </p:blipFill>
        <p:spPr>
          <a:xfrm>
            <a:off x="569363" y="8995863"/>
            <a:ext cx="1295401" cy="965201"/>
          </a:xfrm>
          <a:prstGeom prst="rect">
            <a:avLst/>
          </a:prstGeom>
          <a:noFill/>
          <a:ln>
            <a:noFill/>
          </a:ln>
        </p:spPr>
      </p:pic>
      <p:pic>
        <p:nvPicPr>
          <p:cNvPr id="385" name="Google Shape;385;p23"/>
          <p:cNvPicPr preferRelativeResize="0"/>
          <p:nvPr/>
        </p:nvPicPr>
        <p:blipFill>
          <a:blip r:embed="rId9">
            <a:alphaModFix/>
          </a:blip>
          <a:stretch>
            <a:fillRect/>
          </a:stretch>
        </p:blipFill>
        <p:spPr>
          <a:xfrm>
            <a:off x="20434300" y="10609227"/>
            <a:ext cx="3174175" cy="1155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4" descr="Imagen 5"/>
          <p:cNvPicPr preferRelativeResize="0"/>
          <p:nvPr/>
        </p:nvPicPr>
        <p:blipFill rotWithShape="1">
          <a:blip r:embed="rId3">
            <a:alphaModFix/>
          </a:blip>
          <a:srcRect t="25083" b="24295"/>
          <a:stretch/>
        </p:blipFill>
        <p:spPr>
          <a:xfrm>
            <a:off x="15345532" y="11764587"/>
            <a:ext cx="3174171" cy="1606815"/>
          </a:xfrm>
          <a:prstGeom prst="rect">
            <a:avLst/>
          </a:prstGeom>
          <a:noFill/>
          <a:ln>
            <a:noFill/>
          </a:ln>
        </p:spPr>
      </p:pic>
      <p:pic>
        <p:nvPicPr>
          <p:cNvPr id="391" name="Google Shape;391;p24" descr="Imagen 9"/>
          <p:cNvPicPr preferRelativeResize="0"/>
          <p:nvPr/>
        </p:nvPicPr>
        <p:blipFill rotWithShape="1">
          <a:blip r:embed="rId4">
            <a:alphaModFix/>
          </a:blip>
          <a:srcRect/>
          <a:stretch/>
        </p:blipFill>
        <p:spPr>
          <a:xfrm>
            <a:off x="20772386" y="12013640"/>
            <a:ext cx="2569829" cy="1108841"/>
          </a:xfrm>
          <a:prstGeom prst="rect">
            <a:avLst/>
          </a:prstGeom>
          <a:noFill/>
          <a:ln>
            <a:noFill/>
          </a:ln>
        </p:spPr>
      </p:pic>
      <p:sp>
        <p:nvSpPr>
          <p:cNvPr id="392" name="Google Shape;392;p24"/>
          <p:cNvSpPr/>
          <p:nvPr/>
        </p:nvSpPr>
        <p:spPr>
          <a:xfrm>
            <a:off x="18799754" y="4817666"/>
            <a:ext cx="1292570" cy="8136705"/>
          </a:xfrm>
          <a:prstGeom prst="roundRect">
            <a:avLst>
              <a:gd name="adj" fmla="val 50000"/>
            </a:avLst>
          </a:prstGeom>
          <a:blipFill rotWithShape="1">
            <a:blip r:embed="rId5">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393" name="Google Shape;393;p24" descr="doctor.png"/>
          <p:cNvPicPr preferRelativeResize="0"/>
          <p:nvPr/>
        </p:nvPicPr>
        <p:blipFill rotWithShape="1">
          <a:blip r:embed="rId6">
            <a:alphaModFix/>
          </a:blip>
          <a:srcRect/>
          <a:stretch/>
        </p:blipFill>
        <p:spPr>
          <a:xfrm>
            <a:off x="15682300" y="439517"/>
            <a:ext cx="7527481" cy="7527481"/>
          </a:xfrm>
          <a:prstGeom prst="rect">
            <a:avLst/>
          </a:prstGeom>
          <a:noFill/>
          <a:ln>
            <a:noFill/>
          </a:ln>
        </p:spPr>
      </p:pic>
      <p:sp>
        <p:nvSpPr>
          <p:cNvPr id="394" name="Google Shape;394;p24"/>
          <p:cNvSpPr/>
          <p:nvPr/>
        </p:nvSpPr>
        <p:spPr>
          <a:xfrm>
            <a:off x="15215794" y="229847"/>
            <a:ext cx="8460491" cy="8799282"/>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5" name="Google Shape;395;p24"/>
          <p:cNvSpPr txBox="1"/>
          <p:nvPr/>
        </p:nvSpPr>
        <p:spPr>
          <a:xfrm>
            <a:off x="1744177" y="2602242"/>
            <a:ext cx="12668370" cy="10413207"/>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¡Hola niños y niñas! Soy la Dra. Ale, escuché que me llamaban ¿Qué pasó? ¿Cómo puedo ayudarlos?</a:t>
            </a:r>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¡Pobre Daniel! Ahora el está durmiendo y no quisiera despertarlo ¿me pueden ayudar respondiendo algunas preguntas sobre cómo se sentía? ¡Gracias!</a:t>
            </a:r>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¿Tenía ganas de correr? ¿Tenía hambre? ¿Tenía mucho sueño? ¿Su piel ha perdido el color?</a:t>
            </a:r>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Uy, creo que Daniel está presentando algunos síntomas de la anemia ¿Ustedes conocen qué es la anemia? </a:t>
            </a:r>
            <a:endParaRPr/>
          </a:p>
          <a:p>
            <a:pPr marL="0" marR="0" lvl="0" indent="0" algn="just" rtl="0">
              <a:lnSpc>
                <a:spcPct val="100000"/>
              </a:lnSpc>
              <a:spcBef>
                <a:spcPts val="0"/>
              </a:spcBef>
              <a:spcAft>
                <a:spcPts val="0"/>
              </a:spcAft>
              <a:buClr>
                <a:srgbClr val="5E5E5E"/>
              </a:buClr>
              <a:buSzPts val="3200"/>
              <a:buFont typeface="Calibri"/>
              <a:buNone/>
            </a:pPr>
            <a:endParaRPr sz="32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3200"/>
              <a:buFont typeface="Calibri"/>
              <a:buNone/>
            </a:pPr>
            <a:r>
              <a:rPr lang="en-US" sz="3200" b="0" i="0" u="none" strike="noStrike" cap="none">
                <a:solidFill>
                  <a:srgbClr val="5E5E5E"/>
                </a:solidFill>
                <a:latin typeface="Calibri"/>
                <a:ea typeface="Calibri"/>
                <a:cs typeface="Calibri"/>
                <a:sym typeface="Calibri"/>
              </a:rPr>
              <a:t>¡Les cuento! Nuestra sangre está compuesta por muchas cosas importantes, uno de sus componentes son los glóbulos rojos que se encargan de llevar el oxígeno a todo nuestro cuerpo, dándonos la energía que necesitamos para hacer todo lo que nos gusta. Cuando nos da anemia, significa que en ese momento tenemos poquitos glóbulos rojos y que el oxígeno está demorando mucho en recorrer nuestro cuerpo, haciendo que nos sintamos muy agotados. Muchas veces pasa porque no estamos consumiendo los nutrientes necesarios en nuestros alimentos. Por favor, cuando despierte Daniel le cuentan lo que les he mencionado y le dicen que vaya a visitarme al centro de salud junto con sus papás para ayudarlo a sentirse mejor. ¡Gracias! Voy a ayudar a otros niños y niñas.</a:t>
            </a:r>
            <a:endParaRPr/>
          </a:p>
        </p:txBody>
      </p:sp>
      <p:pic>
        <p:nvPicPr>
          <p:cNvPr id="396" name="Google Shape;396;p24" descr="Captura de Pantalla 2022-09-05 a la(s) 10.39.16.png"/>
          <p:cNvPicPr preferRelativeResize="0"/>
          <p:nvPr/>
        </p:nvPicPr>
        <p:blipFill rotWithShape="1">
          <a:blip r:embed="rId7">
            <a:alphaModFix/>
          </a:blip>
          <a:srcRect/>
          <a:stretch/>
        </p:blipFill>
        <p:spPr>
          <a:xfrm>
            <a:off x="389624" y="4070688"/>
            <a:ext cx="1143001" cy="1117601"/>
          </a:xfrm>
          <a:prstGeom prst="rect">
            <a:avLst/>
          </a:prstGeom>
          <a:noFill/>
          <a:ln>
            <a:noFill/>
          </a:ln>
        </p:spPr>
      </p:pic>
      <p:pic>
        <p:nvPicPr>
          <p:cNvPr id="397" name="Google Shape;397;p24" descr="Captura de Pantalla 2022-09-05 a la(s) 10.39.10.png"/>
          <p:cNvPicPr preferRelativeResize="0"/>
          <p:nvPr/>
        </p:nvPicPr>
        <p:blipFill rotWithShape="1">
          <a:blip r:embed="rId8">
            <a:alphaModFix/>
          </a:blip>
          <a:srcRect/>
          <a:stretch/>
        </p:blipFill>
        <p:spPr>
          <a:xfrm>
            <a:off x="427724" y="9731002"/>
            <a:ext cx="1066801" cy="1054101"/>
          </a:xfrm>
          <a:prstGeom prst="rect">
            <a:avLst/>
          </a:prstGeom>
          <a:noFill/>
          <a:ln>
            <a:noFill/>
          </a:ln>
        </p:spPr>
      </p:pic>
      <p:pic>
        <p:nvPicPr>
          <p:cNvPr id="398" name="Google Shape;398;p24"/>
          <p:cNvPicPr preferRelativeResize="0"/>
          <p:nvPr/>
        </p:nvPicPr>
        <p:blipFill>
          <a:blip r:embed="rId9">
            <a:alphaModFix/>
          </a:blip>
          <a:stretch>
            <a:fillRect/>
          </a:stretch>
        </p:blipFill>
        <p:spPr>
          <a:xfrm>
            <a:off x="20434300" y="10609227"/>
            <a:ext cx="3174175" cy="11553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5" descr="Imagen 5"/>
          <p:cNvPicPr preferRelativeResize="0"/>
          <p:nvPr/>
        </p:nvPicPr>
        <p:blipFill rotWithShape="1">
          <a:blip r:embed="rId3">
            <a:alphaModFix/>
          </a:blip>
          <a:srcRect t="25083" b="24295"/>
          <a:stretch/>
        </p:blipFill>
        <p:spPr>
          <a:xfrm>
            <a:off x="14352026" y="11513246"/>
            <a:ext cx="3174171" cy="1606816"/>
          </a:xfrm>
          <a:prstGeom prst="rect">
            <a:avLst/>
          </a:prstGeom>
          <a:noFill/>
          <a:ln>
            <a:noFill/>
          </a:ln>
        </p:spPr>
      </p:pic>
      <p:pic>
        <p:nvPicPr>
          <p:cNvPr id="404" name="Google Shape;404;p25" descr="Imagen 9"/>
          <p:cNvPicPr preferRelativeResize="0"/>
          <p:nvPr/>
        </p:nvPicPr>
        <p:blipFill rotWithShape="1">
          <a:blip r:embed="rId4">
            <a:alphaModFix/>
          </a:blip>
          <a:srcRect/>
          <a:stretch/>
        </p:blipFill>
        <p:spPr>
          <a:xfrm>
            <a:off x="20018365" y="11762300"/>
            <a:ext cx="2569829" cy="1108841"/>
          </a:xfrm>
          <a:prstGeom prst="rect">
            <a:avLst/>
          </a:prstGeom>
          <a:noFill/>
          <a:ln>
            <a:noFill/>
          </a:ln>
        </p:spPr>
      </p:pic>
      <p:sp>
        <p:nvSpPr>
          <p:cNvPr id="405" name="Google Shape;405;p25"/>
          <p:cNvSpPr/>
          <p:nvPr/>
        </p:nvSpPr>
        <p:spPr>
          <a:xfrm>
            <a:off x="18031096" y="4925383"/>
            <a:ext cx="1292570" cy="8136705"/>
          </a:xfrm>
          <a:prstGeom prst="roundRect">
            <a:avLst>
              <a:gd name="adj" fmla="val 50000"/>
            </a:avLst>
          </a:prstGeom>
          <a:blipFill rotWithShape="1">
            <a:blip r:embed="rId5">
              <a:alphaModFix/>
            </a:blip>
            <a:stretch>
              <a:fillRect/>
            </a:stretch>
          </a:blip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06" name="Google Shape;406;p25" descr="son.png"/>
          <p:cNvPicPr preferRelativeResize="0"/>
          <p:nvPr/>
        </p:nvPicPr>
        <p:blipFill rotWithShape="1">
          <a:blip r:embed="rId6">
            <a:alphaModFix/>
          </a:blip>
          <a:srcRect/>
          <a:stretch/>
        </p:blipFill>
        <p:spPr>
          <a:xfrm>
            <a:off x="15213048" y="1175886"/>
            <a:ext cx="6928665" cy="6928666"/>
          </a:xfrm>
          <a:prstGeom prst="rect">
            <a:avLst/>
          </a:prstGeom>
          <a:noFill/>
          <a:ln>
            <a:noFill/>
          </a:ln>
        </p:spPr>
      </p:pic>
      <p:sp>
        <p:nvSpPr>
          <p:cNvPr id="407" name="Google Shape;407;p25"/>
          <p:cNvSpPr/>
          <p:nvPr/>
        </p:nvSpPr>
        <p:spPr>
          <a:xfrm>
            <a:off x="14565427" y="349810"/>
            <a:ext cx="8223910" cy="8580819"/>
          </a:xfrm>
          <a:prstGeom prst="ellipse">
            <a:avLst/>
          </a:prstGeom>
          <a:noFill/>
          <a:ln w="38100" cap="flat" cmpd="sng">
            <a:solidFill>
              <a:srgbClr val="000000"/>
            </a:solidFill>
            <a:prstDash val="dashDot"/>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08" name="Google Shape;408;p25"/>
          <p:cNvSpPr txBox="1"/>
          <p:nvPr/>
        </p:nvSpPr>
        <p:spPr>
          <a:xfrm>
            <a:off x="2142569" y="3691948"/>
            <a:ext cx="10877518" cy="6834784"/>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¡Qué sueño! ¿Dormí mucho tiempo? ¿Llamaron a la doctora? ¿Y qué les dijo?</a:t>
            </a:r>
            <a:endParaRPr/>
          </a:p>
          <a:p>
            <a:pPr marL="0" marR="0" lvl="0" indent="0" algn="just" rtl="0">
              <a:lnSpc>
                <a:spcPct val="100000"/>
              </a:lnSpc>
              <a:spcBef>
                <a:spcPts val="0"/>
              </a:spcBef>
              <a:spcAft>
                <a:spcPts val="0"/>
              </a:spcAft>
              <a:buClr>
                <a:srgbClr val="5E5E5E"/>
              </a:buClr>
              <a:buSzPts val="4000"/>
              <a:buFont typeface="Calibri"/>
              <a:buNone/>
            </a:pPr>
            <a:endParaRPr sz="40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¡Nunca había escuchado sobre la anemia! ¿Si como alimentos más nutritivos podré sentirme mejor?</a:t>
            </a:r>
            <a:endParaRPr/>
          </a:p>
          <a:p>
            <a:pPr marL="0" marR="0" lvl="0" indent="0" algn="just" rtl="0">
              <a:lnSpc>
                <a:spcPct val="100000"/>
              </a:lnSpc>
              <a:spcBef>
                <a:spcPts val="0"/>
              </a:spcBef>
              <a:spcAft>
                <a:spcPts val="0"/>
              </a:spcAft>
              <a:buClr>
                <a:srgbClr val="5E5E5E"/>
              </a:buClr>
              <a:buSzPts val="4000"/>
              <a:buFont typeface="Calibri"/>
              <a:buNone/>
            </a:pPr>
            <a:endParaRPr sz="4000" b="0" i="0" u="none" strike="noStrike" cap="none">
              <a:solidFill>
                <a:srgbClr val="5E5E5E"/>
              </a:solidFill>
              <a:latin typeface="Calibri"/>
              <a:ea typeface="Calibri"/>
              <a:cs typeface="Calibri"/>
              <a:sym typeface="Calibri"/>
            </a:endParaRPr>
          </a:p>
          <a:p>
            <a:pPr marL="0" marR="0" lvl="0" indent="0" algn="just" rtl="0">
              <a:lnSpc>
                <a:spcPct val="100000"/>
              </a:lnSpc>
              <a:spcBef>
                <a:spcPts val="0"/>
              </a:spcBef>
              <a:spcAft>
                <a:spcPts val="0"/>
              </a:spcAft>
              <a:buClr>
                <a:srgbClr val="5E5E5E"/>
              </a:buClr>
              <a:buSzPts val="4000"/>
              <a:buFont typeface="Calibri"/>
              <a:buNone/>
            </a:pPr>
            <a:r>
              <a:rPr lang="en-US" sz="4000" b="0" i="0" u="none" strike="noStrike" cap="none">
                <a:solidFill>
                  <a:srgbClr val="5E5E5E"/>
                </a:solidFill>
                <a:latin typeface="Calibri"/>
                <a:ea typeface="Calibri"/>
                <a:cs typeface="Calibri"/>
                <a:sym typeface="Calibri"/>
              </a:rPr>
              <a:t>¡Gracias por conversar con ella! Entonces tengo que ir rápido a buscar a mis papás para ir dónde la doctora y que pueda ayudarme a sentirme con más energía y volver a jugar a las carreras. ¡Muchas gracias! ¡Otro día vengo a visitarlos!</a:t>
            </a:r>
            <a:endParaRPr/>
          </a:p>
        </p:txBody>
      </p:sp>
      <p:pic>
        <p:nvPicPr>
          <p:cNvPr id="409" name="Google Shape;409;p25" descr="Captura de Pantalla 2022-09-05 a la(s) 10.39.10.png"/>
          <p:cNvPicPr preferRelativeResize="0"/>
          <p:nvPr/>
        </p:nvPicPr>
        <p:blipFill rotWithShape="1">
          <a:blip r:embed="rId7">
            <a:alphaModFix/>
          </a:blip>
          <a:srcRect/>
          <a:stretch/>
        </p:blipFill>
        <p:spPr>
          <a:xfrm>
            <a:off x="588882" y="6330950"/>
            <a:ext cx="1066801" cy="1054101"/>
          </a:xfrm>
          <a:prstGeom prst="rect">
            <a:avLst/>
          </a:prstGeom>
          <a:noFill/>
          <a:ln>
            <a:noFill/>
          </a:ln>
        </p:spPr>
      </p:pic>
      <p:pic>
        <p:nvPicPr>
          <p:cNvPr id="410" name="Google Shape;410;p25"/>
          <p:cNvPicPr preferRelativeResize="0"/>
          <p:nvPr/>
        </p:nvPicPr>
        <p:blipFill>
          <a:blip r:embed="rId8">
            <a:alphaModFix/>
          </a:blip>
          <a:stretch>
            <a:fillRect/>
          </a:stretch>
        </p:blipFill>
        <p:spPr>
          <a:xfrm>
            <a:off x="19865975" y="10357902"/>
            <a:ext cx="3174175" cy="11553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26" descr="Imagen 5"/>
          <p:cNvPicPr preferRelativeResize="0"/>
          <p:nvPr/>
        </p:nvPicPr>
        <p:blipFill rotWithShape="1">
          <a:blip r:embed="rId3">
            <a:alphaModFix/>
          </a:blip>
          <a:srcRect t="25083" b="24295"/>
          <a:stretch/>
        </p:blipFill>
        <p:spPr>
          <a:xfrm>
            <a:off x="17467804" y="157112"/>
            <a:ext cx="3174171" cy="1606816"/>
          </a:xfrm>
          <a:prstGeom prst="rect">
            <a:avLst/>
          </a:prstGeom>
          <a:noFill/>
          <a:ln>
            <a:noFill/>
          </a:ln>
        </p:spPr>
      </p:pic>
      <p:pic>
        <p:nvPicPr>
          <p:cNvPr id="417" name="Google Shape;417;p26" descr="Imagen 9"/>
          <p:cNvPicPr preferRelativeResize="0"/>
          <p:nvPr/>
        </p:nvPicPr>
        <p:blipFill rotWithShape="1">
          <a:blip r:embed="rId4">
            <a:alphaModFix/>
          </a:blip>
          <a:srcRect/>
          <a:stretch/>
        </p:blipFill>
        <p:spPr>
          <a:xfrm>
            <a:off x="20916009" y="406166"/>
            <a:ext cx="2569829" cy="1108841"/>
          </a:xfrm>
          <a:prstGeom prst="rect">
            <a:avLst/>
          </a:prstGeom>
          <a:noFill/>
          <a:ln>
            <a:noFill/>
          </a:ln>
        </p:spPr>
      </p:pic>
      <p:sp>
        <p:nvSpPr>
          <p:cNvPr id="418" name="Google Shape;418;p26"/>
          <p:cNvSpPr txBox="1"/>
          <p:nvPr/>
        </p:nvSpPr>
        <p:spPr>
          <a:xfrm>
            <a:off x="2700761" y="2280958"/>
            <a:ext cx="16107587" cy="99759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7000"/>
              <a:buFont typeface="Calibri"/>
              <a:buNone/>
            </a:pPr>
            <a:r>
              <a:rPr lang="en-US" sz="7000" b="1" i="0" u="none" strike="noStrike" cap="none">
                <a:solidFill>
                  <a:srgbClr val="B41600"/>
                </a:solidFill>
                <a:latin typeface="Calibri"/>
                <a:ea typeface="Calibri"/>
                <a:cs typeface="Calibri"/>
                <a:sym typeface="Calibri"/>
              </a:rPr>
              <a:t>¿CÓMO IMAGINAS SUS GLÓBULOS ROJOS?</a:t>
            </a:r>
            <a:endParaRPr/>
          </a:p>
        </p:txBody>
      </p:sp>
      <p:sp>
        <p:nvSpPr>
          <p:cNvPr id="419" name="Google Shape;419;p26"/>
          <p:cNvSpPr/>
          <p:nvPr/>
        </p:nvSpPr>
        <p:spPr>
          <a:xfrm>
            <a:off x="1701205" y="3775433"/>
            <a:ext cx="9975145" cy="9713501"/>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20" name="Google Shape;420;p26"/>
          <p:cNvSpPr/>
          <p:nvPr/>
        </p:nvSpPr>
        <p:spPr>
          <a:xfrm>
            <a:off x="12707650" y="3775433"/>
            <a:ext cx="9975145" cy="9713501"/>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21" name="Google Shape;421;p26" descr="son.png"/>
          <p:cNvPicPr preferRelativeResize="0"/>
          <p:nvPr/>
        </p:nvPicPr>
        <p:blipFill rotWithShape="1">
          <a:blip r:embed="rId5">
            <a:alphaModFix/>
          </a:blip>
          <a:srcRect/>
          <a:stretch/>
        </p:blipFill>
        <p:spPr>
          <a:xfrm>
            <a:off x="2269358" y="4142431"/>
            <a:ext cx="1735635" cy="1735636"/>
          </a:xfrm>
          <a:prstGeom prst="rect">
            <a:avLst/>
          </a:prstGeom>
          <a:noFill/>
          <a:ln w="25400" cap="flat" cmpd="sng">
            <a:solidFill>
              <a:srgbClr val="000000"/>
            </a:solidFill>
            <a:prstDash val="solid"/>
            <a:miter lim="400000"/>
            <a:headEnd type="none" w="sm" len="sm"/>
            <a:tailEnd type="none" w="sm" len="sm"/>
          </a:ln>
        </p:spPr>
      </p:pic>
      <p:sp>
        <p:nvSpPr>
          <p:cNvPr id="422" name="Google Shape;422;p26"/>
          <p:cNvSpPr/>
          <p:nvPr/>
        </p:nvSpPr>
        <p:spPr>
          <a:xfrm>
            <a:off x="4521137" y="4283882"/>
            <a:ext cx="6551972" cy="1452734"/>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6600"/>
              <a:buFont typeface="Calibri"/>
              <a:buNone/>
            </a:pPr>
            <a:r>
              <a:rPr lang="en-US" sz="6600" b="0" i="0" u="none" strike="noStrike" cap="none">
                <a:solidFill>
                  <a:srgbClr val="5E5E5E"/>
                </a:solidFill>
                <a:latin typeface="Calibri"/>
                <a:ea typeface="Calibri"/>
                <a:cs typeface="Calibri"/>
                <a:sym typeface="Calibri"/>
              </a:rPr>
              <a:t>DANIEL</a:t>
            </a:r>
            <a:endParaRPr/>
          </a:p>
        </p:txBody>
      </p:sp>
      <p:sp>
        <p:nvSpPr>
          <p:cNvPr id="423" name="Google Shape;423;p26"/>
          <p:cNvSpPr/>
          <p:nvPr/>
        </p:nvSpPr>
        <p:spPr>
          <a:xfrm>
            <a:off x="15778922" y="4283882"/>
            <a:ext cx="6551971" cy="1452734"/>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6600"/>
              <a:buFont typeface="Calibri"/>
              <a:buNone/>
            </a:pPr>
            <a:r>
              <a:rPr lang="en-US" sz="6600" b="0" i="0" u="none" strike="noStrike" cap="none">
                <a:solidFill>
                  <a:srgbClr val="5E5E5E"/>
                </a:solidFill>
                <a:latin typeface="Calibri"/>
                <a:ea typeface="Calibri"/>
                <a:cs typeface="Calibri"/>
                <a:sym typeface="Calibri"/>
              </a:rPr>
              <a:t>DOCTORA ALE</a:t>
            </a:r>
            <a:endParaRPr/>
          </a:p>
        </p:txBody>
      </p:sp>
      <p:pic>
        <p:nvPicPr>
          <p:cNvPr id="424" name="Google Shape;424;p26" descr="doctor.png"/>
          <p:cNvPicPr preferRelativeResize="0"/>
          <p:nvPr/>
        </p:nvPicPr>
        <p:blipFill rotWithShape="1">
          <a:blip r:embed="rId6">
            <a:alphaModFix/>
          </a:blip>
          <a:srcRect/>
          <a:stretch/>
        </p:blipFill>
        <p:spPr>
          <a:xfrm>
            <a:off x="13465886" y="4142431"/>
            <a:ext cx="1735636" cy="1735636"/>
          </a:xfrm>
          <a:prstGeom prst="rect">
            <a:avLst/>
          </a:prstGeom>
          <a:noFill/>
          <a:ln w="25400" cap="flat" cmpd="sng">
            <a:solidFill>
              <a:srgbClr val="000000"/>
            </a:solidFill>
            <a:prstDash val="solid"/>
            <a:miter lim="400000"/>
            <a:headEnd type="none" w="sm" len="sm"/>
            <a:tailEnd type="none" w="sm" len="sm"/>
          </a:ln>
        </p:spPr>
      </p:pic>
      <p:pic>
        <p:nvPicPr>
          <p:cNvPr id="425" name="Google Shape;425;p26" descr="Captura de Pantalla 2022-09-05 a la(s) 10.39.05.png"/>
          <p:cNvPicPr preferRelativeResize="0"/>
          <p:nvPr/>
        </p:nvPicPr>
        <p:blipFill rotWithShape="1">
          <a:blip r:embed="rId7">
            <a:alphaModFix/>
          </a:blip>
          <a:srcRect/>
          <a:stretch/>
        </p:blipFill>
        <p:spPr>
          <a:xfrm>
            <a:off x="631900" y="1800437"/>
            <a:ext cx="1761035" cy="1741248"/>
          </a:xfrm>
          <a:prstGeom prst="rect">
            <a:avLst/>
          </a:prstGeom>
          <a:noFill/>
          <a:ln>
            <a:noFill/>
          </a:ln>
        </p:spPr>
      </p:pic>
      <p:pic>
        <p:nvPicPr>
          <p:cNvPr id="2" name="Google Shape;349;g16098ef9cf1_0_17">
            <a:extLst>
              <a:ext uri="{FF2B5EF4-FFF2-40B4-BE49-F238E27FC236}">
                <a16:creationId xmlns:a16="http://schemas.microsoft.com/office/drawing/2014/main" id="{6A97E577-0B2A-7BFA-7F5A-1259D92E1E5A}"/>
              </a:ext>
            </a:extLst>
          </p:cNvPr>
          <p:cNvPicPr preferRelativeResize="0"/>
          <p:nvPr/>
        </p:nvPicPr>
        <p:blipFill>
          <a:blip r:embed="rId8">
            <a:alphaModFix/>
          </a:blip>
          <a:stretch>
            <a:fillRect/>
          </a:stretch>
        </p:blipFill>
        <p:spPr>
          <a:xfrm>
            <a:off x="20577925" y="1989277"/>
            <a:ext cx="3174175" cy="1155348"/>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Custom</PresentationFormat>
  <Paragraphs>31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21_BasicWhite</vt:lpstr>
      <vt:lpstr>Recurso educativo</vt:lpstr>
      <vt:lpstr>PowerPoint Presentation</vt:lpstr>
      <vt:lpstr>PowerPoint Presentation</vt:lpstr>
      <vt:lpstr>Materiales: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 educativo</dc:title>
  <cp:lastModifiedBy>Fiorella Mariselli</cp:lastModifiedBy>
  <cp:revision>2</cp:revision>
  <dcterms:modified xsi:type="dcterms:W3CDTF">2022-10-31T20:26:35Z</dcterms:modified>
</cp:coreProperties>
</file>