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7" r:id="rId2"/>
    <p:sldId id="268" r:id="rId3"/>
    <p:sldId id="269" r:id="rId4"/>
    <p:sldId id="270" r:id="rId5"/>
    <p:sldId id="271" r:id="rId6"/>
    <p:sldId id="272" r:id="rId7"/>
    <p:sldId id="273" r:id="rId8"/>
    <p:sldId id="274" r:id="rId9"/>
    <p:sldId id="275" r:id="rId10"/>
    <p:sldId id="276"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93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1143000" y="685800"/>
            <a:ext cx="4572000" cy="3429000"/>
          </a:xfrm>
          <a:prstGeom prst="rect">
            <a:avLst/>
          </a:prstGeom>
        </p:spPr>
        <p:txBody>
          <a:bodyPr/>
          <a:lstStyle/>
          <a:p>
            <a:endParaRPr/>
          </a:p>
        </p:txBody>
      </p:sp>
      <p:sp>
        <p:nvSpPr>
          <p:cNvPr id="193" name="Shape 1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t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Información del dato"/>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del dato</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Plato de ensalada con arroz frito, huevos duros y palillo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Tazón con tortas de salmón, ensalada y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Plato de pasta pappardelle con mantequilla de perejil, avellanas tostadas y queso parmesano rallad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tazón de ensalada con arroz frito, huevos cocidos y palillo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pic>
        <p:nvPicPr>
          <p:cNvPr id="149"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50" name="Texto del título"/>
          <p:cNvSpPr txBox="1">
            <a:spLocks noGrp="1"/>
          </p:cNvSpPr>
          <p:nvPr>
            <p:ph type="title"/>
          </p:nvPr>
        </p:nvSpPr>
        <p:spPr>
          <a:xfrm>
            <a:off x="1663700" y="3419476"/>
            <a:ext cx="21031200" cy="5705474"/>
          </a:xfrm>
          <a:prstGeom prst="rect">
            <a:avLst/>
          </a:prstGeom>
        </p:spPr>
        <p:txBody>
          <a:bodyPr lIns="91438" tIns="91438" rIns="91438" bIns="91438" anchor="b"/>
          <a:lstStyle>
            <a:lvl1pPr defTabSz="1828800">
              <a:lnSpc>
                <a:spcPct val="90000"/>
              </a:lnSpc>
              <a:defRPr sz="12000" b="0" spc="0">
                <a:latin typeface="Calibri Light"/>
                <a:ea typeface="Calibri Light"/>
                <a:cs typeface="Calibri Light"/>
                <a:sym typeface="Calibri Light"/>
              </a:defRPr>
            </a:lvl1pPr>
          </a:lstStyle>
          <a:p>
            <a:r>
              <a:t>Texto del título</a:t>
            </a:r>
          </a:p>
        </p:txBody>
      </p:sp>
      <p:sp>
        <p:nvSpPr>
          <p:cNvPr id="151" name="Nivel de texto 1…"/>
          <p:cNvSpPr txBox="1">
            <a:spLocks noGrp="1"/>
          </p:cNvSpPr>
          <p:nvPr>
            <p:ph type="body" sz="quarter" idx="1"/>
          </p:nvPr>
        </p:nvSpPr>
        <p:spPr>
          <a:xfrm>
            <a:off x="1663700" y="9178925"/>
            <a:ext cx="21031200" cy="3000375"/>
          </a:xfrm>
          <a:prstGeom prst="rect">
            <a:avLst/>
          </a:prstGeom>
        </p:spPr>
        <p:txBody>
          <a:bodyPr lIns="91438" tIns="91438" rIns="91438" bIns="91438"/>
          <a:lstStyle>
            <a:lvl1pPr marL="0" indent="0" defTabSz="1828800">
              <a:spcBef>
                <a:spcPts val="2000"/>
              </a:spcBef>
              <a:buSzTx/>
              <a:buNone/>
              <a:defRPr>
                <a:solidFill>
                  <a:srgbClr val="888888"/>
                </a:solidFill>
                <a:latin typeface="Calibri"/>
                <a:ea typeface="Calibri"/>
                <a:cs typeface="Calibri"/>
                <a:sym typeface="Calibri"/>
              </a:defRPr>
            </a:lvl1pPr>
            <a:lvl2pPr marL="0" indent="0" defTabSz="1828800">
              <a:spcBef>
                <a:spcPts val="2000"/>
              </a:spcBef>
              <a:buSzTx/>
              <a:buNone/>
              <a:defRPr>
                <a:solidFill>
                  <a:srgbClr val="888888"/>
                </a:solidFill>
                <a:latin typeface="Calibri"/>
                <a:ea typeface="Calibri"/>
                <a:cs typeface="Calibri"/>
                <a:sym typeface="Calibri"/>
              </a:defRPr>
            </a:lvl2pPr>
            <a:lvl3pPr marL="0" indent="0" defTabSz="1828800">
              <a:spcBef>
                <a:spcPts val="2000"/>
              </a:spcBef>
              <a:buSzTx/>
              <a:buNone/>
              <a:defRPr>
                <a:solidFill>
                  <a:srgbClr val="888888"/>
                </a:solidFill>
                <a:latin typeface="Calibri"/>
                <a:ea typeface="Calibri"/>
                <a:cs typeface="Calibri"/>
                <a:sym typeface="Calibri"/>
              </a:defRPr>
            </a:lvl3pPr>
            <a:lvl4pPr marL="0" indent="0" defTabSz="1828800">
              <a:spcBef>
                <a:spcPts val="2000"/>
              </a:spcBef>
              <a:buSzTx/>
              <a:buNone/>
              <a:defRPr>
                <a:solidFill>
                  <a:srgbClr val="888888"/>
                </a:solidFill>
                <a:latin typeface="Calibri"/>
                <a:ea typeface="Calibri"/>
                <a:cs typeface="Calibri"/>
                <a:sym typeface="Calibri"/>
              </a:defRPr>
            </a:lvl4pPr>
            <a:lvl5pPr marL="0" indent="0" defTabSz="1828800">
              <a:spcBef>
                <a:spcPts val="2000"/>
              </a:spcBef>
              <a:buSzTx/>
              <a:buNone/>
              <a:defRPr>
                <a:solidFill>
                  <a:srgbClr val="888888"/>
                </a:solidFill>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pic>
        <p:nvPicPr>
          <p:cNvPr id="152"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53" name="Número de diapositiva"/>
          <p:cNvSpPr txBox="1">
            <a:spLocks noGrp="1"/>
          </p:cNvSpPr>
          <p:nvPr>
            <p:ph type="sldNum" sz="quarter" idx="2"/>
          </p:nvPr>
        </p:nvSpPr>
        <p:spPr>
          <a:xfrm>
            <a:off x="22203054" y="12835871"/>
            <a:ext cx="504546" cy="483908"/>
          </a:xfrm>
          <a:prstGeom prst="rect">
            <a:avLst/>
          </a:prstGeom>
        </p:spPr>
        <p:txBody>
          <a:bodyPr lIns="91438" tIns="91438" rIns="91438" bIns="91438" anchor="ctr"/>
          <a:lstStyle>
            <a:lvl1pPr algn="r" defTabSz="1828800">
              <a:defRPr sz="2400">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pic>
        <p:nvPicPr>
          <p:cNvPr id="171"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72" name="Texto del título"/>
          <p:cNvSpPr txBox="1">
            <a:spLocks noGrp="1"/>
          </p:cNvSpPr>
          <p:nvPr>
            <p:ph type="title"/>
          </p:nvPr>
        </p:nvSpPr>
        <p:spPr>
          <a:xfrm>
            <a:off x="1663700" y="3419476"/>
            <a:ext cx="21031200" cy="5705474"/>
          </a:xfrm>
          <a:prstGeom prst="rect">
            <a:avLst/>
          </a:prstGeom>
        </p:spPr>
        <p:txBody>
          <a:bodyPr lIns="91439" tIns="91439" rIns="91439" bIns="91439" anchor="b"/>
          <a:lstStyle>
            <a:lvl1pPr defTabSz="1828800">
              <a:lnSpc>
                <a:spcPct val="90000"/>
              </a:lnSpc>
              <a:defRPr sz="12000" b="0" spc="0">
                <a:latin typeface="Calibri Light"/>
                <a:ea typeface="Calibri Light"/>
                <a:cs typeface="Calibri Light"/>
                <a:sym typeface="Calibri Light"/>
              </a:defRPr>
            </a:lvl1pPr>
          </a:lstStyle>
          <a:p>
            <a:r>
              <a:t>Texto del título</a:t>
            </a:r>
          </a:p>
        </p:txBody>
      </p:sp>
      <p:sp>
        <p:nvSpPr>
          <p:cNvPr id="173" name="Nivel de texto 1…"/>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defTabSz="1828800">
              <a:spcBef>
                <a:spcPts val="2000"/>
              </a:spcBef>
              <a:buSzTx/>
              <a:buNone/>
              <a:defRPr>
                <a:solidFill>
                  <a:srgbClr val="888888"/>
                </a:solidFill>
                <a:latin typeface="Calibri"/>
                <a:ea typeface="Calibri"/>
                <a:cs typeface="Calibri"/>
                <a:sym typeface="Calibri"/>
              </a:defRPr>
            </a:lvl1pPr>
            <a:lvl2pPr marL="0" indent="457200" defTabSz="1828800">
              <a:spcBef>
                <a:spcPts val="2000"/>
              </a:spcBef>
              <a:buSzTx/>
              <a:buNone/>
              <a:defRPr>
                <a:solidFill>
                  <a:srgbClr val="888888"/>
                </a:solidFill>
                <a:latin typeface="Calibri"/>
                <a:ea typeface="Calibri"/>
                <a:cs typeface="Calibri"/>
                <a:sym typeface="Calibri"/>
              </a:defRPr>
            </a:lvl2pPr>
            <a:lvl3pPr marL="0" indent="914400" defTabSz="1828800">
              <a:spcBef>
                <a:spcPts val="2000"/>
              </a:spcBef>
              <a:buSzTx/>
              <a:buNone/>
              <a:defRPr>
                <a:solidFill>
                  <a:srgbClr val="888888"/>
                </a:solidFill>
                <a:latin typeface="Calibri"/>
                <a:ea typeface="Calibri"/>
                <a:cs typeface="Calibri"/>
                <a:sym typeface="Calibri"/>
              </a:defRPr>
            </a:lvl3pPr>
            <a:lvl4pPr marL="0" indent="1371600" defTabSz="1828800">
              <a:spcBef>
                <a:spcPts val="2000"/>
              </a:spcBef>
              <a:buSzTx/>
              <a:buNone/>
              <a:defRPr>
                <a:solidFill>
                  <a:srgbClr val="888888"/>
                </a:solidFill>
                <a:latin typeface="Calibri"/>
                <a:ea typeface="Calibri"/>
                <a:cs typeface="Calibri"/>
                <a:sym typeface="Calibri"/>
              </a:defRPr>
            </a:lvl4pPr>
            <a:lvl5pPr marL="0" indent="1828800" defTabSz="1828800">
              <a:spcBef>
                <a:spcPts val="2000"/>
              </a:spcBef>
              <a:buSzTx/>
              <a:buNone/>
              <a:defRPr>
                <a:solidFill>
                  <a:srgbClr val="888888"/>
                </a:solidFill>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pic>
        <p:nvPicPr>
          <p:cNvPr id="174" name="Logo Internal" descr="Logo Internal"/>
          <p:cNvPicPr>
            <a:picLocks noChangeAspect="1"/>
          </p:cNvPicPr>
          <p:nvPr/>
        </p:nvPicPr>
        <p:blipFill>
          <a:blip r:embed="rId2"/>
          <a:stretch>
            <a:fillRect/>
          </a:stretch>
        </p:blipFill>
        <p:spPr>
          <a:xfrm>
            <a:off x="647994" y="647999"/>
            <a:ext cx="6003710" cy="1075871"/>
          </a:xfrm>
          <a:prstGeom prst="rect">
            <a:avLst/>
          </a:prstGeom>
          <a:ln w="12700">
            <a:miter lim="400000"/>
          </a:ln>
        </p:spPr>
      </p:pic>
      <p:sp>
        <p:nvSpPr>
          <p:cNvPr id="175" name="Número de diapositiva"/>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Aguacates y limon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Tazón con tortas de salmón, ensalada y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en viñeta de diapositiva</a:t>
            </a:r>
          </a:p>
          <a:p>
            <a:pPr lvl="1"/>
            <a:endParaRPr/>
          </a:p>
          <a:p>
            <a:pPr lvl="2"/>
            <a:endParaRPr/>
          </a:p>
          <a:p>
            <a:pPr lvl="3"/>
            <a:endParaRPr/>
          </a:p>
          <a:p>
            <a:pPr lvl="4"/>
            <a:endParaRPr/>
          </a:p>
        </p:txBody>
      </p:sp>
      <p:sp>
        <p:nvSpPr>
          <p:cNvPr id="62" name="Plato de pasta pappardelle con mantequilla de perejil, avellanas tostadas y queso parmesano rallad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video" Target="https://www.youtube.com/embed/WUKnWDBiw5M?feature=oembed"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video" Target="https://www.youtube.com/embed/ytRx28VqaiA?feature=oembed" TargetMode="Externa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t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ángulo"/>
          <p:cNvSpPr/>
          <p:nvPr/>
        </p:nvSpPr>
        <p:spPr>
          <a:xfrm>
            <a:off x="-130635" y="5232986"/>
            <a:ext cx="24645270" cy="3250029"/>
          </a:xfrm>
          <a:prstGeom prst="rect">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81" name="Imagen 5" descr="Imagen 5"/>
          <p:cNvPicPr>
            <a:picLocks noChangeAspect="1"/>
          </p:cNvPicPr>
          <p:nvPr/>
        </p:nvPicPr>
        <p:blipFill>
          <a:blip r:embed="rId2"/>
          <a:srcRect t="25083" b="24296"/>
          <a:stretch>
            <a:fillRect/>
          </a:stretch>
        </p:blipFill>
        <p:spPr>
          <a:xfrm>
            <a:off x="17475827" y="382461"/>
            <a:ext cx="3174171" cy="1606815"/>
          </a:xfrm>
          <a:prstGeom prst="rect">
            <a:avLst/>
          </a:prstGeom>
          <a:ln w="12700">
            <a:miter lim="400000"/>
          </a:ln>
        </p:spPr>
      </p:pic>
      <p:pic>
        <p:nvPicPr>
          <p:cNvPr id="282" name="Imagen 9" descr="Imagen 9"/>
          <p:cNvPicPr>
            <a:picLocks noChangeAspect="1"/>
          </p:cNvPicPr>
          <p:nvPr/>
        </p:nvPicPr>
        <p:blipFill>
          <a:blip r:embed="rId3"/>
          <a:stretch>
            <a:fillRect/>
          </a:stretch>
        </p:blipFill>
        <p:spPr>
          <a:xfrm>
            <a:off x="20880103" y="631514"/>
            <a:ext cx="2569829" cy="1108841"/>
          </a:xfrm>
          <a:prstGeom prst="rect">
            <a:avLst/>
          </a:prstGeom>
          <a:ln w="12700">
            <a:miter lim="400000"/>
          </a:ln>
        </p:spPr>
      </p:pic>
      <p:sp>
        <p:nvSpPr>
          <p:cNvPr id="283" name="Recurso educativo"/>
          <p:cNvSpPr txBox="1">
            <a:spLocks noGrp="1"/>
          </p:cNvSpPr>
          <p:nvPr>
            <p:ph type="title"/>
          </p:nvPr>
        </p:nvSpPr>
        <p:spPr>
          <a:xfrm>
            <a:off x="1206500" y="4566278"/>
            <a:ext cx="21971000" cy="4583444"/>
          </a:xfrm>
          <a:prstGeom prst="rect">
            <a:avLst/>
          </a:prstGeom>
        </p:spPr>
        <p:txBody>
          <a:bodyPr lIns="50800" tIns="50800" rIns="50800" bIns="50800" anchor="ctr"/>
          <a:lstStyle>
            <a:lvl1pPr algn="ctr" defTabSz="2438338">
              <a:lnSpc>
                <a:spcPct val="120000"/>
              </a:lnSpc>
              <a:defRPr sz="13600" b="1" spc="-272">
                <a:solidFill>
                  <a:schemeClr val="accent5">
                    <a:lumOff val="-29866"/>
                  </a:schemeClr>
                </a:solidFill>
                <a:latin typeface="Calibri"/>
                <a:ea typeface="Calibri"/>
                <a:cs typeface="Calibri"/>
                <a:sym typeface="Calibri"/>
              </a:defRPr>
            </a:lvl1pPr>
          </a:lstStyle>
          <a:p>
            <a:r>
              <a:t>Recurso educativo</a:t>
            </a:r>
          </a:p>
        </p:txBody>
      </p:sp>
      <p:pic>
        <p:nvPicPr>
          <p:cNvPr id="2" name="Google Shape;349;g16098ef9cf1_0_17">
            <a:extLst>
              <a:ext uri="{FF2B5EF4-FFF2-40B4-BE49-F238E27FC236}">
                <a16:creationId xmlns:a16="http://schemas.microsoft.com/office/drawing/2014/main" id="{E45E8EB4-BB9D-C0C5-7CD4-0E57E1162C79}"/>
              </a:ext>
            </a:extLst>
          </p:cNvPr>
          <p:cNvPicPr preferRelativeResize="0"/>
          <p:nvPr/>
        </p:nvPicPr>
        <p:blipFill>
          <a:blip r:embed="rId4">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ángulo redondeado"/>
          <p:cNvSpPr/>
          <p:nvPr/>
        </p:nvSpPr>
        <p:spPr>
          <a:xfrm>
            <a:off x="9665515" y="4768698"/>
            <a:ext cx="12420636" cy="5255776"/>
          </a:xfrm>
          <a:prstGeom prst="roundRect">
            <a:avLst>
              <a:gd name="adj" fmla="val 17395"/>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38"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39"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40" name="chat.png" descr="chat.png"/>
          <p:cNvPicPr>
            <a:picLocks noChangeAspect="1"/>
          </p:cNvPicPr>
          <p:nvPr/>
        </p:nvPicPr>
        <p:blipFill>
          <a:blip r:embed="rId4"/>
          <a:stretch>
            <a:fillRect/>
          </a:stretch>
        </p:blipFill>
        <p:spPr>
          <a:xfrm>
            <a:off x="2297849" y="4134631"/>
            <a:ext cx="6523911" cy="6523911"/>
          </a:xfrm>
          <a:prstGeom prst="rect">
            <a:avLst/>
          </a:prstGeom>
          <a:ln w="12700">
            <a:miter lim="400000"/>
          </a:ln>
        </p:spPr>
      </p:pic>
      <p:sp>
        <p:nvSpPr>
          <p:cNvPr id="341" name="¿Por qué es importante el hierro en nuestra alimentación?…"/>
          <p:cNvSpPr txBox="1"/>
          <p:nvPr/>
        </p:nvSpPr>
        <p:spPr>
          <a:xfrm>
            <a:off x="10046816" y="5447359"/>
            <a:ext cx="11775481" cy="3898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711214" indent="-571514" algn="l">
              <a:buClr>
                <a:srgbClr val="333333"/>
              </a:buClr>
              <a:buSzPct val="123000"/>
              <a:buFont typeface="Times Roman"/>
              <a:buChar char="•"/>
              <a:defRPr sz="5000">
                <a:latin typeface="Calibri"/>
                <a:ea typeface="Calibri"/>
                <a:cs typeface="Calibri"/>
                <a:sym typeface="Calibri"/>
              </a:defRPr>
            </a:pPr>
            <a:r>
              <a:t>¿Por qué es importante el hierro en nuestra alimentación?</a:t>
            </a:r>
          </a:p>
          <a:p>
            <a:pPr marL="711214" indent="-571514" algn="l">
              <a:buClr>
                <a:srgbClr val="333333"/>
              </a:buClr>
              <a:buSzPct val="123000"/>
              <a:buFont typeface="Times Roman"/>
              <a:buChar char="•"/>
              <a:defRPr sz="5000">
                <a:latin typeface="Calibri"/>
                <a:ea typeface="Calibri"/>
                <a:cs typeface="Calibri"/>
                <a:sym typeface="Calibri"/>
              </a:defRPr>
            </a:pPr>
            <a:r>
              <a:t>¿Qué alimentos son ricos en hierro?</a:t>
            </a:r>
          </a:p>
          <a:p>
            <a:pPr marL="711214" indent="-571514" algn="l">
              <a:buClr>
                <a:srgbClr val="333333"/>
              </a:buClr>
              <a:buSzPct val="123000"/>
              <a:buFont typeface="Times Roman"/>
              <a:buChar char="•"/>
              <a:defRPr sz="5000">
                <a:latin typeface="Calibri"/>
                <a:ea typeface="Calibri"/>
                <a:cs typeface="Calibri"/>
                <a:sym typeface="Calibri"/>
              </a:defRPr>
            </a:pPr>
            <a:r>
              <a:t>¿Qué alimento elijo probar en casa con mi familia?</a:t>
            </a:r>
          </a:p>
        </p:txBody>
      </p:sp>
      <p:pic>
        <p:nvPicPr>
          <p:cNvPr id="342" name="Captura de Pantalla 2022-09-05 a la(s) 10.39.16.png" descr="Captura de Pantalla 2022-09-05 a la(s) 10.39.16.png"/>
          <p:cNvPicPr>
            <a:picLocks noChangeAspect="1"/>
          </p:cNvPicPr>
          <p:nvPr/>
        </p:nvPicPr>
        <p:blipFill>
          <a:blip r:embed="rId5"/>
          <a:stretch>
            <a:fillRect/>
          </a:stretch>
        </p:blipFill>
        <p:spPr>
          <a:xfrm>
            <a:off x="22283742" y="11739760"/>
            <a:ext cx="1643469" cy="1606948"/>
          </a:xfrm>
          <a:prstGeom prst="rect">
            <a:avLst/>
          </a:prstGeom>
          <a:ln w="12700">
            <a:miter lim="400000"/>
          </a:ln>
        </p:spPr>
      </p:pic>
      <p:pic>
        <p:nvPicPr>
          <p:cNvPr id="2" name="Google Shape;349;g16098ef9cf1_0_17">
            <a:extLst>
              <a:ext uri="{FF2B5EF4-FFF2-40B4-BE49-F238E27FC236}">
                <a16:creationId xmlns:a16="http://schemas.microsoft.com/office/drawing/2014/main" id="{D7E2CC19-BF70-3840-1E8D-4E6B8A4E804B}"/>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Imagen 5" descr="Imagen 5"/>
          <p:cNvPicPr>
            <a:picLocks noChangeAspect="1"/>
          </p:cNvPicPr>
          <p:nvPr/>
        </p:nvPicPr>
        <p:blipFill>
          <a:blip r:embed="rId2"/>
          <a:srcRect t="25083" b="24296"/>
          <a:stretch>
            <a:fillRect/>
          </a:stretch>
        </p:blipFill>
        <p:spPr>
          <a:xfrm>
            <a:off x="18209066" y="459058"/>
            <a:ext cx="2871802" cy="1453751"/>
          </a:xfrm>
          <a:prstGeom prst="rect">
            <a:avLst/>
          </a:prstGeom>
          <a:ln w="12700">
            <a:miter lim="400000"/>
          </a:ln>
        </p:spPr>
      </p:pic>
      <p:pic>
        <p:nvPicPr>
          <p:cNvPr id="286" name="Imagen 9" descr="Imagen 9"/>
          <p:cNvPicPr>
            <a:picLocks noChangeAspect="1"/>
          </p:cNvPicPr>
          <p:nvPr/>
        </p:nvPicPr>
        <p:blipFill>
          <a:blip r:embed="rId3"/>
          <a:stretch>
            <a:fillRect/>
          </a:stretch>
        </p:blipFill>
        <p:spPr>
          <a:xfrm>
            <a:off x="21522388" y="708111"/>
            <a:ext cx="2214790" cy="955648"/>
          </a:xfrm>
          <a:prstGeom prst="rect">
            <a:avLst/>
          </a:prstGeom>
          <a:ln w="12700">
            <a:miter lim="400000"/>
          </a:ln>
        </p:spPr>
      </p:pic>
      <p:sp>
        <p:nvSpPr>
          <p:cNvPr id="287" name="Objetivo de aprendizaje:…"/>
          <p:cNvSpPr txBox="1"/>
          <p:nvPr/>
        </p:nvSpPr>
        <p:spPr>
          <a:xfrm>
            <a:off x="9331074" y="7530620"/>
            <a:ext cx="12082409" cy="1787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6000" b="1">
                <a:latin typeface="Calibri"/>
                <a:ea typeface="Calibri"/>
                <a:cs typeface="Calibri"/>
                <a:sym typeface="Calibri"/>
              </a:defRPr>
            </a:pPr>
            <a:r>
              <a:t>Objetivo de aprendizaje: </a:t>
            </a:r>
          </a:p>
          <a:p>
            <a:pPr algn="just">
              <a:defRPr sz="6000">
                <a:latin typeface="Calibri"/>
                <a:ea typeface="Calibri"/>
                <a:cs typeface="Calibri"/>
                <a:sym typeface="Calibri"/>
              </a:defRPr>
            </a:pPr>
            <a:r>
              <a:t>Identificar alimentos ricos en hierro.</a:t>
            </a:r>
          </a:p>
        </p:txBody>
      </p:sp>
      <p:pic>
        <p:nvPicPr>
          <p:cNvPr id="288" name="idea.png" descr="idea.png"/>
          <p:cNvPicPr>
            <a:picLocks noChangeAspect="1"/>
          </p:cNvPicPr>
          <p:nvPr/>
        </p:nvPicPr>
        <p:blipFill>
          <a:blip r:embed="rId4"/>
          <a:stretch>
            <a:fillRect/>
          </a:stretch>
        </p:blipFill>
        <p:spPr>
          <a:xfrm>
            <a:off x="2970518" y="4296504"/>
            <a:ext cx="6502401" cy="6502401"/>
          </a:xfrm>
          <a:prstGeom prst="rect">
            <a:avLst/>
          </a:prstGeom>
          <a:ln w="12700">
            <a:miter lim="400000"/>
          </a:ln>
        </p:spPr>
      </p:pic>
      <p:pic>
        <p:nvPicPr>
          <p:cNvPr id="2" name="Google Shape;349;g16098ef9cf1_0_17">
            <a:extLst>
              <a:ext uri="{FF2B5EF4-FFF2-40B4-BE49-F238E27FC236}">
                <a16:creationId xmlns:a16="http://schemas.microsoft.com/office/drawing/2014/main" id="{4E1B29ED-CFE2-CAC8-EDF8-56EA3C02F3C1}"/>
              </a:ext>
            </a:extLst>
          </p:cNvPr>
          <p:cNvPicPr preferRelativeResize="0"/>
          <p:nvPr/>
        </p:nvPicPr>
        <p:blipFill>
          <a:blip r:embed="rId5">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Imagen 9" descr="Imagen 9"/>
          <p:cNvPicPr>
            <a:picLocks noChangeAspect="1"/>
          </p:cNvPicPr>
          <p:nvPr/>
        </p:nvPicPr>
        <p:blipFill>
          <a:blip r:embed="rId3"/>
          <a:stretch>
            <a:fillRect/>
          </a:stretch>
        </p:blipFill>
        <p:spPr>
          <a:xfrm>
            <a:off x="20880102" y="631514"/>
            <a:ext cx="2569830" cy="1108842"/>
          </a:xfrm>
          <a:prstGeom prst="rect">
            <a:avLst/>
          </a:prstGeom>
          <a:ln w="12700">
            <a:miter lim="400000"/>
          </a:ln>
        </p:spPr>
      </p:pic>
      <p:pic>
        <p:nvPicPr>
          <p:cNvPr id="291" name="Imagen 5" descr="Imagen 5"/>
          <p:cNvPicPr>
            <a:picLocks noChangeAspect="1"/>
          </p:cNvPicPr>
          <p:nvPr/>
        </p:nvPicPr>
        <p:blipFill>
          <a:blip r:embed="rId4"/>
          <a:srcRect t="25083" b="24296"/>
          <a:stretch>
            <a:fillRect/>
          </a:stretch>
        </p:blipFill>
        <p:spPr>
          <a:xfrm>
            <a:off x="17475826" y="382460"/>
            <a:ext cx="3174172" cy="1606817"/>
          </a:xfrm>
          <a:prstGeom prst="rect">
            <a:avLst/>
          </a:prstGeom>
          <a:ln w="12700">
            <a:miter lim="400000"/>
          </a:ln>
        </p:spPr>
      </p:pic>
      <p:pic>
        <p:nvPicPr>
          <p:cNvPr id="292" name="TORIBIANITOS CONTRA LA ANEMIA" descr="TORIBIANITOS CONTRA LA ANEMIA"/>
          <p:cNvPicPr>
            <a:picLocks/>
          </p:cNvPicPr>
          <p:nvPr>
            <a:videoFile r:link="rId1"/>
          </p:nvPr>
        </p:nvPicPr>
        <p:blipFill>
          <a:blip r:embed="rId5"/>
          <a:stretch>
            <a:fillRect/>
          </a:stretch>
        </p:blipFill>
        <p:spPr>
          <a:xfrm>
            <a:off x="7852279" y="3579150"/>
            <a:ext cx="15671007" cy="8814942"/>
          </a:xfrm>
          <a:prstGeom prst="rect">
            <a:avLst/>
          </a:prstGeom>
        </p:spPr>
      </p:pic>
      <p:sp>
        <p:nvSpPr>
          <p:cNvPr id="293" name="Recuerdan que hace unos días nos visitó la doctora Ale. Pues ella me pidió que comparta este video con ustedes. ¿De qué creen que se trate? ¿Por qué creen eso? ¿Lo vemos juntos?."/>
          <p:cNvSpPr txBox="1"/>
          <p:nvPr/>
        </p:nvSpPr>
        <p:spPr>
          <a:xfrm>
            <a:off x="982443" y="6072120"/>
            <a:ext cx="5334812" cy="3829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400">
                <a:latin typeface="Calibri"/>
                <a:ea typeface="Calibri"/>
                <a:cs typeface="Calibri"/>
                <a:sym typeface="Calibri"/>
              </a:defRPr>
            </a:lvl1pPr>
          </a:lstStyle>
          <a:p>
            <a:r>
              <a:t>Recuerdan que hace unos días nos visitó la doctora Ale. Pues ella me pidió que comparta este video con ustedes. ¿De qué creen que se trate? ¿Por qué creen eso? ¿Lo vemos juntos?.</a:t>
            </a:r>
          </a:p>
        </p:txBody>
      </p:sp>
      <p:pic>
        <p:nvPicPr>
          <p:cNvPr id="294" name="Captura de Pantalla 2022-09-05 a la(s) 10.38.51.png" descr="Captura de Pantalla 2022-09-05 a la(s) 10.38.51.png"/>
          <p:cNvPicPr>
            <a:picLocks noChangeAspect="1"/>
          </p:cNvPicPr>
          <p:nvPr/>
        </p:nvPicPr>
        <p:blipFill>
          <a:blip r:embed="rId6"/>
          <a:stretch>
            <a:fillRect/>
          </a:stretch>
        </p:blipFill>
        <p:spPr>
          <a:xfrm>
            <a:off x="3103748" y="5038435"/>
            <a:ext cx="1092201" cy="1016001"/>
          </a:xfrm>
          <a:prstGeom prst="rect">
            <a:avLst/>
          </a:prstGeom>
          <a:ln w="12700">
            <a:miter lim="400000"/>
          </a:ln>
        </p:spPr>
      </p:pic>
      <p:pic>
        <p:nvPicPr>
          <p:cNvPr id="295" name="Captura de Pantalla 2022-09-05 a la(s) 10.38.59.png" descr="Captura de Pantalla 2022-09-05 a la(s) 10.38.59.png"/>
          <p:cNvPicPr>
            <a:picLocks noChangeAspect="1"/>
          </p:cNvPicPr>
          <p:nvPr/>
        </p:nvPicPr>
        <p:blipFill>
          <a:blip r:embed="rId7"/>
          <a:stretch>
            <a:fillRect/>
          </a:stretch>
        </p:blipFill>
        <p:spPr>
          <a:xfrm>
            <a:off x="2905758" y="9918806"/>
            <a:ext cx="1488182" cy="1108842"/>
          </a:xfrm>
          <a:prstGeom prst="rect">
            <a:avLst/>
          </a:prstGeom>
          <a:ln w="12700">
            <a:miter lim="400000"/>
          </a:ln>
        </p:spPr>
      </p:pic>
      <p:pic>
        <p:nvPicPr>
          <p:cNvPr id="2" name="Google Shape;349;g16098ef9cf1_0_17">
            <a:extLst>
              <a:ext uri="{FF2B5EF4-FFF2-40B4-BE49-F238E27FC236}">
                <a16:creationId xmlns:a16="http://schemas.microsoft.com/office/drawing/2014/main" id="{5B302761-FA6E-6F26-2BF8-16032D9B1C81}"/>
              </a:ext>
            </a:extLst>
          </p:cNvPr>
          <p:cNvPicPr preferRelativeResize="0"/>
          <p:nvPr/>
        </p:nvPicPr>
        <p:blipFill>
          <a:blip r:embed="rId8">
            <a:alphaModFix/>
          </a:blip>
          <a:stretch>
            <a:fillRect/>
          </a:stretch>
        </p:blipFill>
        <p:spPr>
          <a:xfrm>
            <a:off x="20577925" y="1989277"/>
            <a:ext cx="3174175" cy="1155348"/>
          </a:xfrm>
          <a:prstGeom prst="rect">
            <a:avLst/>
          </a:prstGeom>
          <a:noFill/>
          <a:ln>
            <a:no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92"/>
                </p:tgtEl>
              </p:cMediaNode>
            </p:video>
            <p:seq concurrent="1" prevAc="none" nextAc="seek">
              <p:cTn id="8" restart="whenNotActive" fill="hold" evtFilter="cancelBubble" nodeType="interactiveSeq">
                <p:stCondLst>
                  <p:cond evt="onClick" delay="0">
                    <p:tgtEl>
                      <p:spTgt spid="29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92"/>
                                        </p:tgtEl>
                                      </p:cBhvr>
                                    </p:cmd>
                                  </p:childTnLst>
                                </p:cTn>
                              </p:par>
                            </p:childTnLst>
                          </p:cTn>
                        </p:par>
                      </p:childTnLst>
                    </p:cTn>
                  </p:par>
                </p:childTnLst>
              </p:cTn>
              <p:nextCondLst>
                <p:cond evt="onClick" delay="0">
                  <p:tgtEl>
                    <p:spTgt spid="29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ctángulo redondeado"/>
          <p:cNvSpPr/>
          <p:nvPr/>
        </p:nvSpPr>
        <p:spPr>
          <a:xfrm>
            <a:off x="9665515" y="4768698"/>
            <a:ext cx="12420636" cy="5255776"/>
          </a:xfrm>
          <a:prstGeom prst="roundRect">
            <a:avLst>
              <a:gd name="adj" fmla="val 17395"/>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8"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299"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00" name="chat.png" descr="chat.png"/>
          <p:cNvPicPr>
            <a:picLocks noChangeAspect="1"/>
          </p:cNvPicPr>
          <p:nvPr/>
        </p:nvPicPr>
        <p:blipFill>
          <a:blip r:embed="rId4"/>
          <a:stretch>
            <a:fillRect/>
          </a:stretch>
        </p:blipFill>
        <p:spPr>
          <a:xfrm>
            <a:off x="2297849" y="4134631"/>
            <a:ext cx="6523911" cy="6523911"/>
          </a:xfrm>
          <a:prstGeom prst="rect">
            <a:avLst/>
          </a:prstGeom>
          <a:ln w="12700">
            <a:miter lim="400000"/>
          </a:ln>
        </p:spPr>
      </p:pic>
      <p:sp>
        <p:nvSpPr>
          <p:cNvPr id="301" name="¿Por qué la doctora habrá querido que veamos ese video?…"/>
          <p:cNvSpPr txBox="1"/>
          <p:nvPr/>
        </p:nvSpPr>
        <p:spPr>
          <a:xfrm>
            <a:off x="10046816" y="5053659"/>
            <a:ext cx="11775481" cy="468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711214" indent="-571514" algn="l">
              <a:buClr>
                <a:srgbClr val="333333"/>
              </a:buClr>
              <a:buSzPct val="123000"/>
              <a:buFont typeface="Times Roman"/>
              <a:buChar char="•"/>
              <a:defRPr sz="5000">
                <a:latin typeface="Calibri"/>
                <a:ea typeface="Calibri"/>
                <a:cs typeface="Calibri"/>
                <a:sym typeface="Calibri"/>
              </a:defRPr>
            </a:pPr>
            <a:r>
              <a:t>¿Por qué la doctora habrá querido que veamos ese video?</a:t>
            </a:r>
          </a:p>
          <a:p>
            <a:pPr marL="711214" indent="-571514" algn="l">
              <a:buClr>
                <a:srgbClr val="333333"/>
              </a:buClr>
              <a:buSzPct val="123000"/>
              <a:buFont typeface="Times Roman"/>
              <a:buChar char="•"/>
              <a:defRPr sz="5000">
                <a:latin typeface="Calibri"/>
                <a:ea typeface="Calibri"/>
                <a:cs typeface="Calibri"/>
                <a:sym typeface="Calibri"/>
              </a:defRPr>
            </a:pPr>
            <a:r>
              <a:t>¿De qué nos habla la canción?</a:t>
            </a:r>
          </a:p>
          <a:p>
            <a:pPr marL="711214" indent="-571514" algn="l">
              <a:buClr>
                <a:srgbClr val="333333"/>
              </a:buClr>
              <a:buSzPct val="123000"/>
              <a:buFont typeface="Times Roman"/>
              <a:buChar char="•"/>
              <a:defRPr sz="5000">
                <a:latin typeface="Calibri"/>
                <a:ea typeface="Calibri"/>
                <a:cs typeface="Calibri"/>
                <a:sym typeface="Calibri"/>
              </a:defRPr>
            </a:pPr>
            <a:r>
              <a:t>¿Qué es el hierro?</a:t>
            </a:r>
          </a:p>
          <a:p>
            <a:pPr marL="711214" indent="-571514" algn="l">
              <a:buClr>
                <a:srgbClr val="333333"/>
              </a:buClr>
              <a:buSzPct val="123000"/>
              <a:buFont typeface="Times Roman"/>
              <a:buChar char="•"/>
              <a:defRPr sz="5000">
                <a:latin typeface="Calibri"/>
                <a:ea typeface="Calibri"/>
                <a:cs typeface="Calibri"/>
                <a:sym typeface="Calibri"/>
              </a:defRPr>
            </a:pPr>
            <a:r>
              <a:t>¿Qué alimentos menciona? </a:t>
            </a:r>
          </a:p>
          <a:p>
            <a:pPr marL="711214" indent="-571514" algn="l">
              <a:buClr>
                <a:srgbClr val="333333"/>
              </a:buClr>
              <a:buSzPct val="123000"/>
              <a:buFont typeface="Times Roman"/>
              <a:buChar char="•"/>
              <a:defRPr sz="5000">
                <a:latin typeface="Calibri"/>
                <a:ea typeface="Calibri"/>
                <a:cs typeface="Calibri"/>
                <a:sym typeface="Calibri"/>
              </a:defRPr>
            </a:pPr>
            <a:r>
              <a:t>¿Han comido uno de esos alimentos?</a:t>
            </a:r>
          </a:p>
        </p:txBody>
      </p:sp>
      <p:pic>
        <p:nvPicPr>
          <p:cNvPr id="302" name="Captura de Pantalla 2022-09-05 a la(s) 10.39.16.png" descr="Captura de Pantalla 2022-09-05 a la(s) 10.39.16.png"/>
          <p:cNvPicPr>
            <a:picLocks noChangeAspect="1"/>
          </p:cNvPicPr>
          <p:nvPr/>
        </p:nvPicPr>
        <p:blipFill>
          <a:blip r:embed="rId5"/>
          <a:stretch>
            <a:fillRect/>
          </a:stretch>
        </p:blipFill>
        <p:spPr>
          <a:xfrm>
            <a:off x="22283742" y="11739760"/>
            <a:ext cx="1643469" cy="1606948"/>
          </a:xfrm>
          <a:prstGeom prst="rect">
            <a:avLst/>
          </a:prstGeom>
          <a:ln w="12700">
            <a:miter lim="400000"/>
          </a:ln>
        </p:spPr>
      </p:pic>
      <p:pic>
        <p:nvPicPr>
          <p:cNvPr id="2" name="Google Shape;349;g16098ef9cf1_0_17">
            <a:extLst>
              <a:ext uri="{FF2B5EF4-FFF2-40B4-BE49-F238E27FC236}">
                <a16:creationId xmlns:a16="http://schemas.microsoft.com/office/drawing/2014/main" id="{9F307E7C-2AE7-5285-D2BB-5E73E2710AE5}"/>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n 9" descr="Imagen 9"/>
          <p:cNvPicPr>
            <a:picLocks noChangeAspect="1"/>
          </p:cNvPicPr>
          <p:nvPr/>
        </p:nvPicPr>
        <p:blipFill>
          <a:blip r:embed="rId3"/>
          <a:stretch>
            <a:fillRect/>
          </a:stretch>
        </p:blipFill>
        <p:spPr>
          <a:xfrm>
            <a:off x="20880102" y="631514"/>
            <a:ext cx="2569830" cy="1108842"/>
          </a:xfrm>
          <a:prstGeom prst="rect">
            <a:avLst/>
          </a:prstGeom>
          <a:ln w="12700">
            <a:miter lim="400000"/>
          </a:ln>
        </p:spPr>
      </p:pic>
      <p:pic>
        <p:nvPicPr>
          <p:cNvPr id="305" name="Imagen 5" descr="Imagen 5"/>
          <p:cNvPicPr>
            <a:picLocks noChangeAspect="1"/>
          </p:cNvPicPr>
          <p:nvPr/>
        </p:nvPicPr>
        <p:blipFill>
          <a:blip r:embed="rId4"/>
          <a:srcRect t="25083" b="24296"/>
          <a:stretch>
            <a:fillRect/>
          </a:stretch>
        </p:blipFill>
        <p:spPr>
          <a:xfrm>
            <a:off x="17475826" y="382460"/>
            <a:ext cx="3174172" cy="1606817"/>
          </a:xfrm>
          <a:prstGeom prst="rect">
            <a:avLst/>
          </a:prstGeom>
          <a:ln w="12700">
            <a:miter lim="400000"/>
          </a:ln>
        </p:spPr>
      </p:pic>
      <p:pic>
        <p:nvPicPr>
          <p:cNvPr id="306" name="¿Qué es la anemia y cómo combatirla?" descr="¿Qué es la anemia y cómo combatirla?"/>
          <p:cNvPicPr>
            <a:picLocks/>
          </p:cNvPicPr>
          <p:nvPr>
            <a:videoFile r:link="rId1"/>
          </p:nvPr>
        </p:nvPicPr>
        <p:blipFill>
          <a:blip r:embed="rId5"/>
          <a:stretch>
            <a:fillRect/>
          </a:stretch>
        </p:blipFill>
        <p:spPr>
          <a:xfrm>
            <a:off x="4751218" y="2127976"/>
            <a:ext cx="14881564" cy="11161171"/>
          </a:xfrm>
          <a:prstGeom prst="rect">
            <a:avLst/>
          </a:prstGeom>
        </p:spPr>
      </p:pic>
      <p:pic>
        <p:nvPicPr>
          <p:cNvPr id="2" name="Google Shape;349;g16098ef9cf1_0_17">
            <a:extLst>
              <a:ext uri="{FF2B5EF4-FFF2-40B4-BE49-F238E27FC236}">
                <a16:creationId xmlns:a16="http://schemas.microsoft.com/office/drawing/2014/main" id="{E77E425D-1289-C99D-06C9-51D3D40207BB}"/>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0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06"/>
                </p:tgtEl>
              </p:cMediaNode>
            </p:video>
            <p:seq concurrent="1" prevAc="none" nextAc="seek">
              <p:cTn id="8" restart="whenNotActive" fill="hold" evtFilter="cancelBubble" nodeType="interactiveSeq">
                <p:stCondLst>
                  <p:cond evt="onClick" delay="0">
                    <p:tgtEl>
                      <p:spTgt spid="30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06"/>
                                        </p:tgtEl>
                                      </p:cBhvr>
                                    </p:cmd>
                                  </p:childTnLst>
                                </p:cTn>
                              </p:par>
                            </p:childTnLst>
                          </p:cTn>
                        </p:par>
                      </p:childTnLst>
                    </p:cTn>
                  </p:par>
                </p:childTnLst>
              </p:cTn>
              <p:nextCondLst>
                <p:cond evt="onClick" delay="0">
                  <p:tgtEl>
                    <p:spTgt spid="30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ángulo redondeado"/>
          <p:cNvSpPr/>
          <p:nvPr/>
        </p:nvSpPr>
        <p:spPr>
          <a:xfrm>
            <a:off x="9665515" y="4768698"/>
            <a:ext cx="12420636" cy="5255776"/>
          </a:xfrm>
          <a:prstGeom prst="roundRect">
            <a:avLst>
              <a:gd name="adj" fmla="val 17395"/>
            </a:avLst>
          </a:prstGeom>
          <a:solidFill>
            <a:srgbClr val="D5D5D5">
              <a:alpha val="70000"/>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09"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10"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11" name="chat.png" descr="chat.png"/>
          <p:cNvPicPr>
            <a:picLocks noChangeAspect="1"/>
          </p:cNvPicPr>
          <p:nvPr/>
        </p:nvPicPr>
        <p:blipFill>
          <a:blip r:embed="rId4"/>
          <a:stretch>
            <a:fillRect/>
          </a:stretch>
        </p:blipFill>
        <p:spPr>
          <a:xfrm>
            <a:off x="2297849" y="4134631"/>
            <a:ext cx="6523911" cy="6523911"/>
          </a:xfrm>
          <a:prstGeom prst="rect">
            <a:avLst/>
          </a:prstGeom>
          <a:ln w="12700">
            <a:miter lim="400000"/>
          </a:ln>
        </p:spPr>
      </p:pic>
      <p:sp>
        <p:nvSpPr>
          <p:cNvPr id="312" name="¿Dónde podemos conseguir el hierro para nuestro cuerpo?…"/>
          <p:cNvSpPr txBox="1"/>
          <p:nvPr/>
        </p:nvSpPr>
        <p:spPr>
          <a:xfrm>
            <a:off x="10046816" y="5053659"/>
            <a:ext cx="11775481" cy="4685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711214" indent="-571514" algn="l">
              <a:buClr>
                <a:srgbClr val="333333"/>
              </a:buClr>
              <a:buSzPct val="123000"/>
              <a:buFont typeface="Times Roman"/>
              <a:buChar char="•"/>
              <a:defRPr sz="5000">
                <a:latin typeface="Calibri"/>
                <a:ea typeface="Calibri"/>
                <a:cs typeface="Calibri"/>
                <a:sym typeface="Calibri"/>
              </a:defRPr>
            </a:pPr>
            <a:r>
              <a:t>¿Dónde podemos conseguir el hierro para nuestro cuerpo?</a:t>
            </a:r>
          </a:p>
          <a:p>
            <a:pPr marL="711214" indent="-571514" algn="l">
              <a:buClr>
                <a:srgbClr val="333333"/>
              </a:buClr>
              <a:buSzPct val="123000"/>
              <a:buFont typeface="Times Roman"/>
              <a:buChar char="•"/>
              <a:defRPr sz="5000">
                <a:latin typeface="Calibri"/>
                <a:ea typeface="Calibri"/>
                <a:cs typeface="Calibri"/>
                <a:sym typeface="Calibri"/>
              </a:defRPr>
            </a:pPr>
            <a:r>
              <a:t>¿Recuerdan los alimentos ricos en hierro que nos decía la canción? </a:t>
            </a:r>
          </a:p>
          <a:p>
            <a:pPr marL="711214" indent="-571514" algn="l">
              <a:buClr>
                <a:srgbClr val="333333"/>
              </a:buClr>
              <a:buSzPct val="123000"/>
              <a:buFont typeface="Times Roman"/>
              <a:buChar char="•"/>
              <a:defRPr sz="5000">
                <a:latin typeface="Calibri"/>
                <a:ea typeface="Calibri"/>
                <a:cs typeface="Calibri"/>
                <a:sym typeface="Calibri"/>
              </a:defRPr>
            </a:pPr>
            <a:r>
              <a:t>¿Qué alimentos puedes pedirle a papá o mamá que sean ricos en hierro?</a:t>
            </a:r>
          </a:p>
        </p:txBody>
      </p:sp>
      <p:pic>
        <p:nvPicPr>
          <p:cNvPr id="313" name="Captura de Pantalla 2022-09-05 a la(s) 10.39.10.png" descr="Captura de Pantalla 2022-09-05 a la(s) 10.39.10.png"/>
          <p:cNvPicPr>
            <a:picLocks noChangeAspect="1"/>
          </p:cNvPicPr>
          <p:nvPr/>
        </p:nvPicPr>
        <p:blipFill>
          <a:blip r:embed="rId5"/>
          <a:stretch>
            <a:fillRect/>
          </a:stretch>
        </p:blipFill>
        <p:spPr>
          <a:xfrm>
            <a:off x="22423961" y="11691587"/>
            <a:ext cx="1626309" cy="1606948"/>
          </a:xfrm>
          <a:prstGeom prst="rect">
            <a:avLst/>
          </a:prstGeom>
          <a:ln w="12700">
            <a:miter lim="400000"/>
          </a:ln>
        </p:spPr>
      </p:pic>
      <p:pic>
        <p:nvPicPr>
          <p:cNvPr id="2" name="Google Shape;349;g16098ef9cf1_0_17">
            <a:extLst>
              <a:ext uri="{FF2B5EF4-FFF2-40B4-BE49-F238E27FC236}">
                <a16:creationId xmlns:a16="http://schemas.microsoft.com/office/drawing/2014/main" id="{04FA2B2B-FE05-3A53-2CD4-FE39798AECC1}"/>
              </a:ext>
            </a:extLst>
          </p:cNvPr>
          <p:cNvPicPr preferRelativeResize="0"/>
          <p:nvPr/>
        </p:nvPicPr>
        <p:blipFill>
          <a:blip r:embed="rId6">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16"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17" name="hierro-ficha_3ff804b6_1280x720.jpg" descr="hierro-ficha_3ff804b6_1280x720.jpg"/>
          <p:cNvPicPr>
            <a:picLocks noChangeAspect="1"/>
          </p:cNvPicPr>
          <p:nvPr/>
        </p:nvPicPr>
        <p:blipFill>
          <a:blip r:embed="rId4"/>
          <a:stretch>
            <a:fillRect/>
          </a:stretch>
        </p:blipFill>
        <p:spPr>
          <a:xfrm>
            <a:off x="6578059" y="3393547"/>
            <a:ext cx="17227190" cy="9250924"/>
          </a:xfrm>
          <a:prstGeom prst="rect">
            <a:avLst/>
          </a:prstGeom>
          <a:ln w="12700">
            <a:miter lim="400000"/>
          </a:ln>
        </p:spPr>
      </p:pic>
      <p:pic>
        <p:nvPicPr>
          <p:cNvPr id="318" name="pescado-para-la-anemia.jpg" descr="pescado-para-la-anemia.jpg"/>
          <p:cNvPicPr>
            <a:picLocks noChangeAspect="1"/>
          </p:cNvPicPr>
          <p:nvPr/>
        </p:nvPicPr>
        <p:blipFill>
          <a:blip r:embed="rId5"/>
          <a:stretch>
            <a:fillRect/>
          </a:stretch>
        </p:blipFill>
        <p:spPr>
          <a:xfrm rot="16200000">
            <a:off x="-1052427" y="5024628"/>
            <a:ext cx="9250924" cy="5988568"/>
          </a:xfrm>
          <a:prstGeom prst="rect">
            <a:avLst/>
          </a:prstGeom>
          <a:ln w="12700">
            <a:miter lim="400000"/>
          </a:ln>
        </p:spPr>
      </p:pic>
      <p:pic>
        <p:nvPicPr>
          <p:cNvPr id="319" name="Captura de Pantalla 2022-09-05 a la(s) 10.39.10.png" descr="Captura de Pantalla 2022-09-05 a la(s) 10.39.10.png"/>
          <p:cNvPicPr>
            <a:picLocks noChangeAspect="1"/>
          </p:cNvPicPr>
          <p:nvPr/>
        </p:nvPicPr>
        <p:blipFill>
          <a:blip r:embed="rId6"/>
          <a:stretch>
            <a:fillRect/>
          </a:stretch>
        </p:blipFill>
        <p:spPr>
          <a:xfrm>
            <a:off x="11378846" y="959707"/>
            <a:ext cx="1626309" cy="1606948"/>
          </a:xfrm>
          <a:prstGeom prst="rect">
            <a:avLst/>
          </a:prstGeom>
          <a:ln w="12700">
            <a:miter lim="400000"/>
          </a:ln>
        </p:spPr>
      </p:pic>
      <p:pic>
        <p:nvPicPr>
          <p:cNvPr id="2" name="Google Shape;349;g16098ef9cf1_0_17">
            <a:extLst>
              <a:ext uri="{FF2B5EF4-FFF2-40B4-BE49-F238E27FC236}">
                <a16:creationId xmlns:a16="http://schemas.microsoft.com/office/drawing/2014/main" id="{B93E7CB9-263A-19A7-4775-28E2262B9139}"/>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n 5" descr="Imagen 5"/>
          <p:cNvPicPr>
            <a:picLocks noChangeAspect="1"/>
          </p:cNvPicPr>
          <p:nvPr/>
        </p:nvPicPr>
        <p:blipFill>
          <a:blip r:embed="rId2"/>
          <a:srcRect t="25083" b="24296"/>
          <a:stretch>
            <a:fillRect/>
          </a:stretch>
        </p:blipFill>
        <p:spPr>
          <a:xfrm>
            <a:off x="17575522" y="382461"/>
            <a:ext cx="3174171" cy="1606815"/>
          </a:xfrm>
          <a:prstGeom prst="rect">
            <a:avLst/>
          </a:prstGeom>
          <a:ln w="12700">
            <a:miter lim="400000"/>
          </a:ln>
        </p:spPr>
      </p:pic>
      <p:pic>
        <p:nvPicPr>
          <p:cNvPr id="322" name="Imagen 9" descr="Imagen 9"/>
          <p:cNvPicPr>
            <a:picLocks noChangeAspect="1"/>
          </p:cNvPicPr>
          <p:nvPr/>
        </p:nvPicPr>
        <p:blipFill>
          <a:blip r:embed="rId3"/>
          <a:stretch>
            <a:fillRect/>
          </a:stretch>
        </p:blipFill>
        <p:spPr>
          <a:xfrm>
            <a:off x="21023727" y="631514"/>
            <a:ext cx="2569829" cy="1108841"/>
          </a:xfrm>
          <a:prstGeom prst="rect">
            <a:avLst/>
          </a:prstGeom>
          <a:ln w="12700">
            <a:miter lim="400000"/>
          </a:ln>
        </p:spPr>
      </p:pic>
      <p:pic>
        <p:nvPicPr>
          <p:cNvPr id="323" name="Captura de Pantalla 2022-09-05 a la(s) 10.39.10.png" descr="Captura de Pantalla 2022-09-05 a la(s) 10.39.10.png"/>
          <p:cNvPicPr>
            <a:picLocks noChangeAspect="1"/>
          </p:cNvPicPr>
          <p:nvPr/>
        </p:nvPicPr>
        <p:blipFill>
          <a:blip r:embed="rId4"/>
          <a:stretch>
            <a:fillRect/>
          </a:stretch>
        </p:blipFill>
        <p:spPr>
          <a:xfrm>
            <a:off x="22423961" y="11691587"/>
            <a:ext cx="1626309" cy="1606948"/>
          </a:xfrm>
          <a:prstGeom prst="rect">
            <a:avLst/>
          </a:prstGeom>
          <a:ln w="12700">
            <a:miter lim="400000"/>
          </a:ln>
        </p:spPr>
      </p:pic>
      <p:sp>
        <p:nvSpPr>
          <p:cNvPr id="325" name="Mi plato favorito rico en hierro:"/>
          <p:cNvSpPr txBox="1"/>
          <p:nvPr/>
        </p:nvSpPr>
        <p:spPr>
          <a:xfrm>
            <a:off x="4932147" y="2437394"/>
            <a:ext cx="16107586" cy="830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700" b="1" cap="all">
                <a:solidFill>
                  <a:schemeClr val="accent5">
                    <a:lumOff val="-29866"/>
                  </a:schemeClr>
                </a:solidFill>
                <a:latin typeface="Calibri"/>
                <a:ea typeface="Calibri"/>
                <a:cs typeface="Calibri"/>
                <a:sym typeface="Calibri"/>
              </a:defRPr>
            </a:lvl1pPr>
          </a:lstStyle>
          <a:p>
            <a:r>
              <a:t>Mi plato favorito rico en hierro:</a:t>
            </a:r>
          </a:p>
        </p:txBody>
      </p:sp>
      <p:grpSp>
        <p:nvGrpSpPr>
          <p:cNvPr id="328" name="Imagen"/>
          <p:cNvGrpSpPr/>
          <p:nvPr/>
        </p:nvGrpSpPr>
        <p:grpSpPr>
          <a:xfrm>
            <a:off x="5300159" y="4499541"/>
            <a:ext cx="15371563" cy="8089658"/>
            <a:chOff x="0" y="0"/>
            <a:chExt cx="15371562" cy="8089656"/>
          </a:xfrm>
        </p:grpSpPr>
        <p:pic>
          <p:nvPicPr>
            <p:cNvPr id="327" name="Imagen" descr="Imagen"/>
            <p:cNvPicPr>
              <a:picLocks noChangeAspect="1"/>
            </p:cNvPicPr>
            <p:nvPr/>
          </p:nvPicPr>
          <p:blipFill>
            <a:blip r:embed="rId5"/>
            <a:stretch>
              <a:fillRect/>
            </a:stretch>
          </p:blipFill>
          <p:spPr>
            <a:xfrm>
              <a:off x="127000" y="88900"/>
              <a:ext cx="15117563" cy="7759457"/>
            </a:xfrm>
            <a:prstGeom prst="rect">
              <a:avLst/>
            </a:prstGeom>
            <a:ln>
              <a:noFill/>
            </a:ln>
            <a:effectLst/>
          </p:spPr>
        </p:pic>
        <p:pic>
          <p:nvPicPr>
            <p:cNvPr id="326" name="Imagen" descr="Imagen"/>
            <p:cNvPicPr>
              <a:picLocks/>
            </p:cNvPicPr>
            <p:nvPr/>
          </p:nvPicPr>
          <p:blipFill>
            <a:blip r:embed="rId6"/>
            <a:stretch>
              <a:fillRect/>
            </a:stretch>
          </p:blipFill>
          <p:spPr>
            <a:xfrm>
              <a:off x="0" y="0"/>
              <a:ext cx="15371563" cy="8089657"/>
            </a:xfrm>
            <a:prstGeom prst="rect">
              <a:avLst/>
            </a:prstGeom>
            <a:effectLst/>
          </p:spPr>
        </p:pic>
      </p:grpSp>
      <p:pic>
        <p:nvPicPr>
          <p:cNvPr id="2" name="Google Shape;349;g16098ef9cf1_0_17">
            <a:extLst>
              <a:ext uri="{FF2B5EF4-FFF2-40B4-BE49-F238E27FC236}">
                <a16:creationId xmlns:a16="http://schemas.microsoft.com/office/drawing/2014/main" id="{A9E605CE-9526-0776-8806-D2C73B51BE17}"/>
              </a:ext>
            </a:extLst>
          </p:cNvPr>
          <p:cNvPicPr preferRelativeResize="0"/>
          <p:nvPr/>
        </p:nvPicPr>
        <p:blipFill>
          <a:blip r:embed="rId7">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Imagen 9" descr="Imagen 9"/>
          <p:cNvPicPr>
            <a:picLocks noChangeAspect="1"/>
          </p:cNvPicPr>
          <p:nvPr/>
        </p:nvPicPr>
        <p:blipFill>
          <a:blip r:embed="rId2"/>
          <a:stretch>
            <a:fillRect/>
          </a:stretch>
        </p:blipFill>
        <p:spPr>
          <a:xfrm>
            <a:off x="20880102" y="631514"/>
            <a:ext cx="2569830" cy="1108842"/>
          </a:xfrm>
          <a:prstGeom prst="rect">
            <a:avLst/>
          </a:prstGeom>
          <a:ln w="12700">
            <a:miter lim="400000"/>
          </a:ln>
        </p:spPr>
      </p:pic>
      <p:pic>
        <p:nvPicPr>
          <p:cNvPr id="331" name="Imagen 5" descr="Imagen 5"/>
          <p:cNvPicPr>
            <a:picLocks noChangeAspect="1"/>
          </p:cNvPicPr>
          <p:nvPr/>
        </p:nvPicPr>
        <p:blipFill>
          <a:blip r:embed="rId3"/>
          <a:srcRect t="25083" b="24296"/>
          <a:stretch>
            <a:fillRect/>
          </a:stretch>
        </p:blipFill>
        <p:spPr>
          <a:xfrm>
            <a:off x="17475826" y="382460"/>
            <a:ext cx="3174172" cy="1606817"/>
          </a:xfrm>
          <a:prstGeom prst="rect">
            <a:avLst/>
          </a:prstGeom>
          <a:ln w="12700">
            <a:miter lim="400000"/>
          </a:ln>
        </p:spPr>
      </p:pic>
      <p:sp>
        <p:nvSpPr>
          <p:cNvPr id="333" name="Alimento rico en hierro que quiero probar:"/>
          <p:cNvSpPr txBox="1"/>
          <p:nvPr/>
        </p:nvSpPr>
        <p:spPr>
          <a:xfrm>
            <a:off x="2794716" y="2533899"/>
            <a:ext cx="16107586" cy="830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700" b="1" cap="all">
                <a:solidFill>
                  <a:schemeClr val="accent5">
                    <a:lumOff val="-29866"/>
                  </a:schemeClr>
                </a:solidFill>
                <a:latin typeface="Calibri"/>
                <a:ea typeface="Calibri"/>
                <a:cs typeface="Calibri"/>
                <a:sym typeface="Calibri"/>
              </a:defRPr>
            </a:lvl1pPr>
          </a:lstStyle>
          <a:p>
            <a:r>
              <a:t>Alimento rico en hierro que quiero probar:</a:t>
            </a:r>
          </a:p>
        </p:txBody>
      </p:sp>
      <p:sp>
        <p:nvSpPr>
          <p:cNvPr id="334" name="Rectángulo"/>
          <p:cNvSpPr/>
          <p:nvPr/>
        </p:nvSpPr>
        <p:spPr>
          <a:xfrm>
            <a:off x="1701205" y="3994451"/>
            <a:ext cx="20981590" cy="9059005"/>
          </a:xfrm>
          <a:prstGeom prst="rect">
            <a:avLst/>
          </a:prstGeom>
          <a:solidFill>
            <a:srgbClr val="FFFFFF"/>
          </a:solidFill>
          <a:ln w="254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35" name="Captura de Pantalla 2022-09-05 a la(s) 10.39.05.png" descr="Captura de Pantalla 2022-09-05 a la(s) 10.39.05.png"/>
          <p:cNvPicPr>
            <a:picLocks noChangeAspect="1"/>
          </p:cNvPicPr>
          <p:nvPr/>
        </p:nvPicPr>
        <p:blipFill>
          <a:blip r:embed="rId4"/>
          <a:stretch>
            <a:fillRect/>
          </a:stretch>
        </p:blipFill>
        <p:spPr>
          <a:xfrm>
            <a:off x="631900" y="1989277"/>
            <a:ext cx="1761036" cy="1741249"/>
          </a:xfrm>
          <a:prstGeom prst="rect">
            <a:avLst/>
          </a:prstGeom>
          <a:ln w="12700">
            <a:miter lim="400000"/>
          </a:ln>
        </p:spPr>
      </p:pic>
      <p:pic>
        <p:nvPicPr>
          <p:cNvPr id="2" name="Google Shape;349;g16098ef9cf1_0_17">
            <a:extLst>
              <a:ext uri="{FF2B5EF4-FFF2-40B4-BE49-F238E27FC236}">
                <a16:creationId xmlns:a16="http://schemas.microsoft.com/office/drawing/2014/main" id="{2903DE89-72A2-7F98-2284-B5A94FB1D1F4}"/>
              </a:ext>
            </a:extLst>
          </p:cNvPr>
          <p:cNvPicPr preferRelativeResize="0"/>
          <p:nvPr/>
        </p:nvPicPr>
        <p:blipFill>
          <a:blip r:embed="rId5">
            <a:alphaModFix/>
          </a:blip>
          <a:stretch>
            <a:fillRect/>
          </a:stretch>
        </p:blipFill>
        <p:spPr>
          <a:xfrm>
            <a:off x="20577925" y="1989277"/>
            <a:ext cx="3174175" cy="1155348"/>
          </a:xfrm>
          <a:prstGeom prst="rect">
            <a:avLst/>
          </a:prstGeom>
          <a:noFill/>
          <a:ln>
            <a:noFill/>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175</Words>
  <Application>Microsoft Office PowerPoint</Application>
  <PresentationFormat>Personalizado</PresentationFormat>
  <Paragraphs>17</Paragraphs>
  <Slides>10</Slides>
  <Notes>0</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Calibri</vt:lpstr>
      <vt:lpstr>Calibri Light</vt:lpstr>
      <vt:lpstr>Helvetica Neue</vt:lpstr>
      <vt:lpstr>Helvetica Neue Medium</vt:lpstr>
      <vt:lpstr>Times Roman</vt:lpstr>
      <vt:lpstr>21_BasicWhite</vt:lpstr>
      <vt:lpstr>Recurso educativo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 educativo</dc:title>
  <cp:lastModifiedBy>Fiorella Mariselli</cp:lastModifiedBy>
  <cp:revision>1</cp:revision>
  <dcterms:modified xsi:type="dcterms:W3CDTF">2022-10-29T17:19:56Z</dcterms:modified>
</cp:coreProperties>
</file>